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0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4"/>
  </p:handoutMasterIdLst>
  <p:sldIdLst>
    <p:sldId id="258" r:id="rId3"/>
    <p:sldId id="4789" r:id="rId5"/>
    <p:sldId id="1929" r:id="rId6"/>
    <p:sldId id="4883" r:id="rId7"/>
    <p:sldId id="1933" r:id="rId8"/>
    <p:sldId id="1934" r:id="rId9"/>
    <p:sldId id="1935" r:id="rId10"/>
    <p:sldId id="1936" r:id="rId11"/>
    <p:sldId id="1937" r:id="rId12"/>
    <p:sldId id="1939" r:id="rId13"/>
    <p:sldId id="1938" r:id="rId14"/>
    <p:sldId id="1940" r:id="rId15"/>
    <p:sldId id="1941" r:id="rId16"/>
    <p:sldId id="1943" r:id="rId17"/>
    <p:sldId id="1944" r:id="rId18"/>
    <p:sldId id="1947" r:id="rId19"/>
    <p:sldId id="1948" r:id="rId20"/>
    <p:sldId id="1950" r:id="rId21"/>
    <p:sldId id="1951" r:id="rId22"/>
    <p:sldId id="1952" r:id="rId23"/>
    <p:sldId id="1954" r:id="rId24"/>
    <p:sldId id="1956" r:id="rId25"/>
    <p:sldId id="1958" r:id="rId26"/>
    <p:sldId id="1959" r:id="rId27"/>
    <p:sldId id="1963" r:id="rId28"/>
    <p:sldId id="1964" r:id="rId29"/>
    <p:sldId id="1965" r:id="rId30"/>
    <p:sldId id="3800" r:id="rId31"/>
    <p:sldId id="3801" r:id="rId32"/>
    <p:sldId id="3802" r:id="rId33"/>
    <p:sldId id="4884" r:id="rId34"/>
    <p:sldId id="3803" r:id="rId35"/>
    <p:sldId id="3804" r:id="rId36"/>
    <p:sldId id="3805" r:id="rId37"/>
    <p:sldId id="3806" r:id="rId38"/>
    <p:sldId id="3807" r:id="rId39"/>
    <p:sldId id="3808" r:id="rId40"/>
    <p:sldId id="3809" r:id="rId41"/>
    <p:sldId id="3810" r:id="rId42"/>
    <p:sldId id="3811" r:id="rId43"/>
    <p:sldId id="3812" r:id="rId44"/>
    <p:sldId id="3813" r:id="rId45"/>
    <p:sldId id="3814" r:id="rId46"/>
    <p:sldId id="3815" r:id="rId47"/>
    <p:sldId id="3816" r:id="rId48"/>
    <p:sldId id="3820" r:id="rId49"/>
    <p:sldId id="3817" r:id="rId50"/>
    <p:sldId id="3818" r:id="rId51"/>
    <p:sldId id="3819" r:id="rId52"/>
    <p:sldId id="3821" r:id="rId53"/>
    <p:sldId id="3822" r:id="rId54"/>
    <p:sldId id="3823" r:id="rId55"/>
    <p:sldId id="3824" r:id="rId56"/>
    <p:sldId id="3825" r:id="rId57"/>
    <p:sldId id="3826" r:id="rId58"/>
    <p:sldId id="3827" r:id="rId59"/>
    <p:sldId id="3828" r:id="rId60"/>
    <p:sldId id="3829" r:id="rId61"/>
    <p:sldId id="3830" r:id="rId62"/>
    <p:sldId id="3831" r:id="rId63"/>
    <p:sldId id="3832" r:id="rId64"/>
    <p:sldId id="3833" r:id="rId65"/>
    <p:sldId id="3834" r:id="rId66"/>
    <p:sldId id="3835" r:id="rId67"/>
    <p:sldId id="3836" r:id="rId68"/>
    <p:sldId id="3837" r:id="rId69"/>
    <p:sldId id="3838" r:id="rId70"/>
    <p:sldId id="3839" r:id="rId71"/>
    <p:sldId id="2010" r:id="rId72"/>
    <p:sldId id="2080" r:id="rId73"/>
    <p:sldId id="2081" r:id="rId74"/>
    <p:sldId id="2012" r:id="rId75"/>
    <p:sldId id="2013" r:id="rId76"/>
    <p:sldId id="2025" r:id="rId77"/>
    <p:sldId id="2082" r:id="rId78"/>
    <p:sldId id="3799" r:id="rId79"/>
    <p:sldId id="2023" r:id="rId80"/>
    <p:sldId id="2024" r:id="rId81"/>
    <p:sldId id="2035" r:id="rId82"/>
    <p:sldId id="4885" r:id="rId83"/>
    <p:sldId id="2037" r:id="rId84"/>
    <p:sldId id="3856" r:id="rId85"/>
    <p:sldId id="3876" r:id="rId86"/>
    <p:sldId id="2039" r:id="rId87"/>
    <p:sldId id="2041" r:id="rId88"/>
    <p:sldId id="3792" r:id="rId89"/>
    <p:sldId id="2042" r:id="rId90"/>
    <p:sldId id="2046" r:id="rId91"/>
    <p:sldId id="2047" r:id="rId92"/>
    <p:sldId id="803" r:id="rId93"/>
    <p:sldId id="4785" r:id="rId94"/>
    <p:sldId id="4786" r:id="rId95"/>
    <p:sldId id="2050" r:id="rId96"/>
    <p:sldId id="2051" r:id="rId97"/>
    <p:sldId id="2052" r:id="rId98"/>
    <p:sldId id="2053" r:id="rId99"/>
    <p:sldId id="2054" r:id="rId100"/>
    <p:sldId id="2055" r:id="rId101"/>
    <p:sldId id="2056" r:id="rId102"/>
    <p:sldId id="3877" r:id="rId103"/>
    <p:sldId id="3879" r:id="rId104"/>
    <p:sldId id="3878" r:id="rId105"/>
    <p:sldId id="3844" r:id="rId106"/>
    <p:sldId id="2060" r:id="rId107"/>
    <p:sldId id="3846" r:id="rId108"/>
    <p:sldId id="3848" r:id="rId109"/>
    <p:sldId id="2063" r:id="rId110"/>
    <p:sldId id="3850" r:id="rId111"/>
    <p:sldId id="3873" r:id="rId112"/>
    <p:sldId id="3793" r:id="rId113"/>
    <p:sldId id="2065" r:id="rId114"/>
    <p:sldId id="2067" r:id="rId115"/>
    <p:sldId id="3794" r:id="rId116"/>
    <p:sldId id="3795" r:id="rId117"/>
    <p:sldId id="2071" r:id="rId118"/>
    <p:sldId id="3852" r:id="rId119"/>
    <p:sldId id="3853" r:id="rId120"/>
    <p:sldId id="3854" r:id="rId121"/>
    <p:sldId id="3851" r:id="rId122"/>
    <p:sldId id="3857" r:id="rId123"/>
    <p:sldId id="3874" r:id="rId124"/>
    <p:sldId id="3875" r:id="rId125"/>
    <p:sldId id="2075" r:id="rId126"/>
    <p:sldId id="2076" r:id="rId127"/>
    <p:sldId id="3797" r:id="rId128"/>
    <p:sldId id="3798" r:id="rId129"/>
    <p:sldId id="5015" r:id="rId130"/>
    <p:sldId id="2077" r:id="rId131"/>
    <p:sldId id="4787" r:id="rId132"/>
    <p:sldId id="4882" r:id="rId133"/>
  </p:sldIdLst>
  <p:sldSz cx="12192000" cy="6858000"/>
  <p:notesSz cx="6858000" cy="9144000"/>
  <p:embeddedFontLst>
    <p:embeddedFont>
      <p:font typeface="微软雅黑" panose="020B0503020204020204" pitchFamily="34" charset="-122"/>
      <p:regular r:id="rId138"/>
    </p:embeddedFont>
    <p:embeddedFont>
      <p:font typeface="Segoe UI" panose="020B0502040204020203" pitchFamily="34" charset="0"/>
      <p:regular r:id="rId139"/>
      <p:bold r:id="rId140"/>
      <p:italic r:id="rId141"/>
      <p:boldItalic r:id="rId142"/>
    </p:embeddedFont>
    <p:embeddedFont>
      <p:font typeface="义启小楷书" panose="02010601030101010101" pitchFamily="2" charset="-128"/>
      <p:regular r:id="rId143"/>
    </p:embeddedFont>
    <p:embeddedFont>
      <p:font typeface="等线" panose="02010600030101010101" charset="-122"/>
      <p:regular r:id="rId144"/>
    </p:embeddedFont>
    <p:embeddedFont>
      <p:font typeface="华文细黑" panose="02010600040101010101" pitchFamily="2" charset="-122"/>
      <p:regular r:id="rId145"/>
    </p:embeddedFont>
    <p:embeddedFont>
      <p:font typeface="华文新魏" panose="02010800040101010101" pitchFamily="2" charset="-122"/>
      <p:regular r:id="rId146"/>
    </p:embeddedFont>
    <p:embeddedFont>
      <p:font typeface="Helvetica" panose="020B0604020202020204" pitchFamily="34" charset="0"/>
      <p:regular r:id="rId147"/>
      <p:bold r:id="rId148"/>
      <p:italic r:id="rId149"/>
      <p:boldItalic r:id="rId150"/>
    </p:embeddedFont>
    <p:embeddedFont>
      <p:font typeface="Segoe UI Black" panose="020B0A02040204020203" pitchFamily="34" charset="0"/>
      <p:bold r:id="rId151"/>
    </p:embeddedFont>
    <p:embeddedFont>
      <p:font typeface="Agency FB" panose="020B0503020202020204" pitchFamily="34" charset="0"/>
      <p:regular r:id="rId152"/>
      <p:bold r:id="rId153"/>
    </p:embeddedFont>
    <p:embeddedFont>
      <p:font typeface="Calibri" panose="020F0502020204030204" pitchFamily="34" charset="0"/>
      <p:regular r:id="rId154"/>
      <p:bold r:id="rId155"/>
      <p:italic r:id="rId156"/>
      <p:boldItalic r:id="rId157"/>
    </p:embeddedFont>
    <p:embeddedFont>
      <p:font typeface="Consolas" panose="020B0609020204030204" pitchFamily="49" charset="0"/>
      <p:regular r:id="rId158"/>
      <p:bold r:id="rId159"/>
      <p:italic r:id="rId160"/>
      <p:boldItalic r:id="rId161"/>
    </p:embeddedFont>
    <p:embeddedFont>
      <p:font typeface="仿宋" panose="02010609060101010101" pitchFamily="49" charset="-122"/>
      <p:regular r:id="rId162"/>
    </p:embeddedFont>
    <p:embeddedFont>
      <p:font typeface="Algerian" panose="04020705040A02060702" pitchFamily="82" charset="0"/>
      <p:regular r:id="rId163"/>
    </p:embeddedFont>
    <p:embeddedFont>
      <p:font typeface="等线 Light" panose="02010600030101010101" charset="-122"/>
      <p:regular r:id="rId164"/>
    </p:embeddedFont>
  </p:embeddedFontLst>
  <p:custDataLst>
    <p:tags r:id="rId1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B61"/>
    <a:srgbClr val="18978B"/>
    <a:srgbClr val="1387B7"/>
    <a:srgbClr val="E9F3EF"/>
    <a:srgbClr val="D1E5DD"/>
    <a:srgbClr val="0E7C7F"/>
    <a:srgbClr val="FFFFFF"/>
    <a:srgbClr val="C5E0B4"/>
    <a:srgbClr val="BDD7EE"/>
    <a:srgbClr val="59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555" autoAdjust="0"/>
    <p:restoredTop sz="82139" autoAdjust="0"/>
  </p:normalViewPr>
  <p:slideViewPr>
    <p:cSldViewPr snapToGrid="0">
      <p:cViewPr varScale="1">
        <p:scale>
          <a:sx n="128" d="100"/>
          <a:sy n="128" d="100"/>
        </p:scale>
        <p:origin x="88" y="248"/>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5" Type="http://schemas.openxmlformats.org/officeDocument/2006/relationships/tags" Target="tags/tag5.xml"/><Relationship Id="rId164" Type="http://schemas.openxmlformats.org/officeDocument/2006/relationships/font" Target="fonts/font27.fntdata"/><Relationship Id="rId163" Type="http://schemas.openxmlformats.org/officeDocument/2006/relationships/font" Target="fonts/font26.fntdata"/><Relationship Id="rId162" Type="http://schemas.openxmlformats.org/officeDocument/2006/relationships/font" Target="fonts/font25.fntdata"/><Relationship Id="rId161" Type="http://schemas.openxmlformats.org/officeDocument/2006/relationships/font" Target="fonts/font24.fntdata"/><Relationship Id="rId160" Type="http://schemas.openxmlformats.org/officeDocument/2006/relationships/font" Target="fonts/font23.fntdata"/><Relationship Id="rId16" Type="http://schemas.openxmlformats.org/officeDocument/2006/relationships/slide" Target="slides/slide13.xml"/><Relationship Id="rId159" Type="http://schemas.openxmlformats.org/officeDocument/2006/relationships/font" Target="fonts/font22.fntdata"/><Relationship Id="rId158" Type="http://schemas.openxmlformats.org/officeDocument/2006/relationships/font" Target="fonts/font21.fntdata"/><Relationship Id="rId157" Type="http://schemas.openxmlformats.org/officeDocument/2006/relationships/font" Target="fonts/font20.fntdata"/><Relationship Id="rId156" Type="http://schemas.openxmlformats.org/officeDocument/2006/relationships/font" Target="fonts/font19.fntdata"/><Relationship Id="rId155" Type="http://schemas.openxmlformats.org/officeDocument/2006/relationships/font" Target="fonts/font18.fntdata"/><Relationship Id="rId154" Type="http://schemas.openxmlformats.org/officeDocument/2006/relationships/font" Target="fonts/font17.fntdata"/><Relationship Id="rId153" Type="http://schemas.openxmlformats.org/officeDocument/2006/relationships/font" Target="fonts/font16.fntdata"/><Relationship Id="rId152" Type="http://schemas.openxmlformats.org/officeDocument/2006/relationships/font" Target="fonts/font15.fntdata"/><Relationship Id="rId151" Type="http://schemas.openxmlformats.org/officeDocument/2006/relationships/font" Target="fonts/font14.fntdata"/><Relationship Id="rId150" Type="http://schemas.openxmlformats.org/officeDocument/2006/relationships/font" Target="fonts/font13.fntdata"/><Relationship Id="rId15" Type="http://schemas.openxmlformats.org/officeDocument/2006/relationships/slide" Target="slides/slide12.xml"/><Relationship Id="rId149" Type="http://schemas.openxmlformats.org/officeDocument/2006/relationships/font" Target="fonts/font12.fntdata"/><Relationship Id="rId148" Type="http://schemas.openxmlformats.org/officeDocument/2006/relationships/font" Target="fonts/font11.fntdata"/><Relationship Id="rId147" Type="http://schemas.openxmlformats.org/officeDocument/2006/relationships/font" Target="fonts/font10.fntdata"/><Relationship Id="rId146" Type="http://schemas.openxmlformats.org/officeDocument/2006/relationships/font" Target="fonts/font9.fntdata"/><Relationship Id="rId145" Type="http://schemas.openxmlformats.org/officeDocument/2006/relationships/font" Target="fonts/font8.fntdata"/><Relationship Id="rId144" Type="http://schemas.openxmlformats.org/officeDocument/2006/relationships/font" Target="fonts/font7.fntdata"/><Relationship Id="rId143" Type="http://schemas.openxmlformats.org/officeDocument/2006/relationships/font" Target="fonts/font6.fntdata"/><Relationship Id="rId142" Type="http://schemas.openxmlformats.org/officeDocument/2006/relationships/font" Target="fonts/font5.fntdata"/><Relationship Id="rId141" Type="http://schemas.openxmlformats.org/officeDocument/2006/relationships/font" Target="fonts/font4.fntdata"/><Relationship Id="rId140" Type="http://schemas.openxmlformats.org/officeDocument/2006/relationships/font" Target="fonts/font3.fntdata"/><Relationship Id="rId14" Type="http://schemas.openxmlformats.org/officeDocument/2006/relationships/slide" Target="slides/slide11.xml"/><Relationship Id="rId139" Type="http://schemas.openxmlformats.org/officeDocument/2006/relationships/font" Target="fonts/font2.fntdata"/><Relationship Id="rId138" Type="http://schemas.openxmlformats.org/officeDocument/2006/relationships/font" Target="fonts/font1.fntdata"/><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handoutMaster" Target="handoutMasters/handoutMaster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p:sp>
      <p:sp>
        <p:nvSpPr>
          <p:cNvPr id="199683" name="备注占位符 2"/>
          <p:cNvSpPr>
            <a:spLocks noGrp="1"/>
          </p:cNvSpPr>
          <p:nvPr>
            <p:ph type="body" idx="1"/>
          </p:nvPr>
        </p:nvSpPr>
        <p:spPr>
          <a:noFill/>
        </p:spPr>
        <p:txBody>
          <a:bodyPr/>
          <a:lstStyle/>
          <a:p>
            <a:pPr eaLnBrk="1" hangingPunct="1"/>
            <a:r>
              <a:rPr lang="en-US" altLang="zh-CN" dirty="0"/>
              <a:t>45</a:t>
            </a:r>
            <a:r>
              <a:rPr lang="zh-CN" altLang="en-US" dirty="0"/>
              <a:t>年留学哈佛，</a:t>
            </a:r>
            <a:r>
              <a:rPr lang="en-US" altLang="zh-CN" dirty="0"/>
              <a:t>250</a:t>
            </a:r>
            <a:r>
              <a:rPr lang="zh-CN" altLang="en-US" dirty="0"/>
              <a:t>万压价到</a:t>
            </a:r>
            <a:r>
              <a:rPr lang="en-US" altLang="zh-CN" dirty="0"/>
              <a:t>50</a:t>
            </a:r>
            <a:r>
              <a:rPr lang="zh-CN" altLang="en-US" dirty="0"/>
              <a:t>万</a:t>
            </a:r>
            <a:endParaRPr lang="zh-CN" altLang="en-US" dirty="0"/>
          </a:p>
        </p:txBody>
      </p:sp>
      <p:sp>
        <p:nvSpPr>
          <p:cNvPr id="19968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p:sp>
      <p:sp>
        <p:nvSpPr>
          <p:cNvPr id="200707" name="备注占位符 2"/>
          <p:cNvSpPr>
            <a:spLocks noGrp="1"/>
          </p:cNvSpPr>
          <p:nvPr>
            <p:ph type="body" idx="1"/>
          </p:nvPr>
        </p:nvSpPr>
        <p:spPr>
          <a:noFill/>
        </p:spPr>
        <p:txBody>
          <a:bodyPr/>
          <a:lstStyle/>
          <a:p>
            <a:pPr eaLnBrk="1" hangingPunct="1"/>
            <a:r>
              <a:rPr lang="zh-CN" altLang="en-US" dirty="0"/>
              <a:t>计算器兴衰史</a:t>
            </a:r>
            <a:endParaRPr lang="zh-CN" altLang="en-US" dirty="0"/>
          </a:p>
        </p:txBody>
      </p:sp>
      <p:sp>
        <p:nvSpPr>
          <p:cNvPr id="200708"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F247E1-E4A9-4A60-B424-D795C3E73A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Jean </a:t>
            </a:r>
            <a:r>
              <a:rPr lang="en-US" altLang="zh-CN" sz="1200" b="0" i="0" kern="1200" dirty="0" err="1">
                <a:solidFill>
                  <a:schemeClr val="tx1"/>
                </a:solidFill>
                <a:effectLst/>
                <a:latin typeface="+mn-lt"/>
                <a:ea typeface="+mn-ea"/>
                <a:cs typeface="+mn-cs"/>
              </a:rPr>
              <a:t>Hoerni</a:t>
            </a:r>
            <a:r>
              <a:rPr lang="zh-CN" altLang="en-US" sz="1200" b="0" i="0" kern="1200" dirty="0">
                <a:solidFill>
                  <a:schemeClr val="tx1"/>
                </a:solidFill>
                <a:effectLst/>
                <a:latin typeface="+mn-lt"/>
                <a:ea typeface="+mn-ea"/>
                <a:cs typeface="+mn-cs"/>
              </a:rPr>
              <a:t>将台面工艺</a:t>
            </a:r>
            <a:r>
              <a:rPr lang="zh-CN" altLang="en-US" dirty="0"/>
              <a:t>（</a:t>
            </a:r>
            <a:r>
              <a:rPr lang="en-US" altLang="zh-CN" sz="1200" b="0" i="0" kern="1200" dirty="0">
                <a:solidFill>
                  <a:schemeClr val="tx1"/>
                </a:solidFill>
                <a:effectLst/>
                <a:latin typeface="+mn-lt"/>
                <a:ea typeface="+mn-ea"/>
                <a:cs typeface="+mn-cs"/>
              </a:rPr>
              <a:t>Mesa process</a:t>
            </a:r>
            <a:r>
              <a:rPr lang="zh-CN" altLang="en-US" dirty="0"/>
              <a:t>）</a:t>
            </a:r>
            <a:r>
              <a:rPr lang="zh-CN" altLang="en-US" sz="1200" b="0" i="0" kern="1200" dirty="0">
                <a:solidFill>
                  <a:schemeClr val="tx1"/>
                </a:solidFill>
                <a:effectLst/>
                <a:latin typeface="+mn-lt"/>
                <a:ea typeface="+mn-ea"/>
                <a:cs typeface="+mn-cs"/>
              </a:rPr>
              <a:t>改进为平面工艺</a:t>
            </a:r>
            <a:r>
              <a:rPr lang="zh-CN" altLang="en-US" dirty="0"/>
              <a:t>（</a:t>
            </a:r>
            <a:r>
              <a:rPr lang="en-US" altLang="zh-CN" sz="1200" b="0" i="0" kern="1200" dirty="0">
                <a:solidFill>
                  <a:schemeClr val="tx1"/>
                </a:solidFill>
                <a:effectLst/>
                <a:latin typeface="+mn-lt"/>
                <a:ea typeface="+mn-ea"/>
                <a:cs typeface="+mn-cs"/>
              </a:rPr>
              <a:t>Planar process</a:t>
            </a:r>
            <a:r>
              <a:rPr lang="zh-CN" altLang="en-US" dirty="0"/>
              <a:t>），</a:t>
            </a:r>
            <a:r>
              <a:rPr lang="zh-CN" altLang="en-US" sz="1200" b="0" i="0" kern="1200" dirty="0">
                <a:solidFill>
                  <a:schemeClr val="tx1"/>
                </a:solidFill>
                <a:effectLst/>
                <a:latin typeface="+mn-lt"/>
                <a:ea typeface="+mn-ea"/>
                <a:cs typeface="+mn-cs"/>
              </a:rPr>
              <a:t>这是半导体工艺发展的一个巨大进步</a:t>
            </a:r>
            <a:r>
              <a:rPr lang="zh-CN" altLang="en-US" dirty="0"/>
              <a:t>，</a:t>
            </a:r>
            <a:r>
              <a:rPr lang="zh-CN" altLang="en-US" sz="1200" b="0" i="0" kern="1200" dirty="0">
                <a:solidFill>
                  <a:schemeClr val="tx1"/>
                </a:solidFill>
                <a:effectLst/>
                <a:latin typeface="+mn-lt"/>
                <a:ea typeface="+mn-ea"/>
                <a:cs typeface="+mn-cs"/>
              </a:rPr>
              <a:t>采用平面工艺可以减少加工难度</a:t>
            </a:r>
            <a:r>
              <a:rPr lang="zh-CN" altLang="en-US" dirty="0"/>
              <a:t>，</a:t>
            </a:r>
            <a:r>
              <a:rPr lang="zh-CN" altLang="en-US" sz="1200" b="0" i="0" kern="1200" dirty="0">
                <a:solidFill>
                  <a:schemeClr val="tx1"/>
                </a:solidFill>
                <a:effectLst/>
                <a:latin typeface="+mn-lt"/>
                <a:ea typeface="+mn-ea"/>
                <a:cs typeface="+mn-cs"/>
              </a:rPr>
              <a:t>降低生产成本并提高了晶体管的性能</a:t>
            </a: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p:sp>
      <p:sp>
        <p:nvSpPr>
          <p:cNvPr id="214019" name="备注占位符 2"/>
          <p:cNvSpPr>
            <a:spLocks noGrp="1"/>
          </p:cNvSpPr>
          <p:nvPr>
            <p:ph type="body" idx="1"/>
          </p:nvPr>
        </p:nvSpPr>
        <p:spPr>
          <a:noFill/>
        </p:spPr>
        <p:txBody>
          <a:bodyPr/>
          <a:lstStyle/>
          <a:p>
            <a:pPr eaLnBrk="1" hangingPunct="1"/>
            <a:endParaRPr lang="zh-CN" altLang="en-US" dirty="0"/>
          </a:p>
        </p:txBody>
      </p:sp>
      <p:sp>
        <p:nvSpPr>
          <p:cNvPr id="21402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3EE7D38-12C0-45E4-A1ED-01F42871AC5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p:sp>
      <p:sp>
        <p:nvSpPr>
          <p:cNvPr id="218115" name="备注占位符 2"/>
          <p:cNvSpPr>
            <a:spLocks noGrp="1"/>
          </p:cNvSpPr>
          <p:nvPr>
            <p:ph type="body" idx="1"/>
          </p:nvPr>
        </p:nvSpPr>
        <p:spPr>
          <a:noFill/>
        </p:spPr>
        <p:txBody>
          <a:bodyPr/>
          <a:lstStyle/>
          <a:p>
            <a:pPr eaLnBrk="1" hangingPunct="1"/>
            <a:endParaRPr lang="zh-CN" altLang="en-US"/>
          </a:p>
        </p:txBody>
      </p:sp>
      <p:sp>
        <p:nvSpPr>
          <p:cNvPr id="21811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0DEE4B3-3C28-4F42-A833-383A1E58A85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p:sp>
      <p:sp>
        <p:nvSpPr>
          <p:cNvPr id="220163" name="备注占位符 2"/>
          <p:cNvSpPr>
            <a:spLocks noGrp="1"/>
          </p:cNvSpPr>
          <p:nvPr>
            <p:ph type="body" idx="1"/>
          </p:nvPr>
        </p:nvSpPr>
        <p:spPr>
          <a:noFill/>
        </p:spPr>
        <p:txBody>
          <a:bodyPr/>
          <a:lstStyle/>
          <a:p>
            <a:pPr eaLnBrk="1" hangingPunct="1"/>
            <a:endParaRPr lang="zh-CN" altLang="en-US"/>
          </a:p>
        </p:txBody>
      </p:sp>
      <p:sp>
        <p:nvSpPr>
          <p:cNvPr id="22016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06F79BB-D035-452C-95E6-54F31BA271E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p:sp>
      <p:sp>
        <p:nvSpPr>
          <p:cNvPr id="230403" name="备注占位符 2"/>
          <p:cNvSpPr>
            <a:spLocks noGrp="1"/>
          </p:cNvSpPr>
          <p:nvPr>
            <p:ph type="body" idx="1"/>
          </p:nvPr>
        </p:nvSpPr>
        <p:spPr>
          <a:noFill/>
        </p:spPr>
        <p:txBody>
          <a:bodyPr/>
          <a:lstStyle/>
          <a:p>
            <a:pPr eaLnBrk="1" hangingPunct="1"/>
            <a:endParaRPr lang="zh-CN" altLang="en-US"/>
          </a:p>
        </p:txBody>
      </p:sp>
      <p:sp>
        <p:nvSpPr>
          <p:cNvPr id="23040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98FDDA-284E-4172-9B2C-26D107A28C3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p:sp>
      <p:sp>
        <p:nvSpPr>
          <p:cNvPr id="263171" name="备注占位符 2"/>
          <p:cNvSpPr>
            <a:spLocks noGrp="1"/>
          </p:cNvSpPr>
          <p:nvPr>
            <p:ph type="body" idx="1"/>
          </p:nvPr>
        </p:nvSpPr>
        <p:spPr>
          <a:noFill/>
        </p:spPr>
        <p:txBody>
          <a:bodyPr/>
          <a:lstStyle/>
          <a:p>
            <a:pPr eaLnBrk="1" hangingPunct="1"/>
            <a:endParaRPr lang="zh-CN" altLang="en-US"/>
          </a:p>
        </p:txBody>
      </p:sp>
      <p:sp>
        <p:nvSpPr>
          <p:cNvPr id="26317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9D3403B-7301-4F10-A1AC-62B15F630F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FA38593-AEA2-4E91-9A9C-1DDDCA0D5382}"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01FCF2B-3355-4C45-B3BB-8BB9BF315A1E}"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1141" name="页脚占位符 4"/>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 87</a:t>
            </a: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字长与机器速度的关系，</a:t>
            </a:r>
            <a:r>
              <a:rPr lang="en-US" altLang="zh-CN" dirty="0"/>
              <a:t>OS</a:t>
            </a:r>
            <a:r>
              <a:rPr lang="zh-CN" altLang="en-US" dirty="0"/>
              <a:t>不同版本，软件不同的版本？  </a:t>
            </a:r>
            <a:r>
              <a:rPr lang="en-US" altLang="zh-CN" dirty="0"/>
              <a:t>32</a:t>
            </a:r>
            <a:r>
              <a:rPr lang="zh-CN" altLang="en-US" dirty="0"/>
              <a:t>位程序能在</a:t>
            </a:r>
            <a:r>
              <a:rPr lang="en-US" altLang="zh-CN" dirty="0"/>
              <a:t>64</a:t>
            </a:r>
            <a:r>
              <a:rPr lang="zh-CN" altLang="en-US" dirty="0"/>
              <a:t>位机器，</a:t>
            </a:r>
            <a:r>
              <a:rPr lang="en-US" altLang="zh-CN" dirty="0"/>
              <a:t>64</a:t>
            </a:r>
            <a:r>
              <a:rPr lang="zh-CN" altLang="en-US" dirty="0"/>
              <a:t>位</a:t>
            </a:r>
            <a:r>
              <a:rPr lang="en-US" altLang="zh-CN" dirty="0"/>
              <a:t>OS</a:t>
            </a:r>
            <a:r>
              <a:rPr lang="zh-CN" altLang="en-US" dirty="0"/>
              <a:t>上运行吗，</a:t>
            </a:r>
            <a:r>
              <a:rPr lang="en-US" altLang="zh-CN" dirty="0"/>
              <a:t>64</a:t>
            </a:r>
            <a:r>
              <a:rPr lang="zh-CN" altLang="en-US" dirty="0"/>
              <a:t>位程序能在</a:t>
            </a:r>
            <a:r>
              <a:rPr lang="en-US" altLang="zh-CN" dirty="0"/>
              <a:t>32</a:t>
            </a:r>
            <a:r>
              <a:rPr lang="zh-CN" altLang="en-US" dirty="0"/>
              <a:t>位</a:t>
            </a:r>
            <a:r>
              <a:rPr lang="en-US" altLang="zh-CN" dirty="0" err="1"/>
              <a:t>os</a:t>
            </a:r>
            <a:r>
              <a:rPr lang="zh-CN" altLang="en-US" dirty="0"/>
              <a:t>，</a:t>
            </a:r>
            <a:r>
              <a:rPr lang="en-US" altLang="zh-CN" dirty="0"/>
              <a:t>64</a:t>
            </a:r>
            <a:r>
              <a:rPr lang="zh-CN" altLang="en-US" dirty="0"/>
              <a:t>位系统上运行吗？</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零拷贝技术解决带宽问题？</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主频和什么有关系？</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CPI</a:t>
            </a:r>
            <a:r>
              <a:rPr lang="zh-CN" altLang="en-US" dirty="0"/>
              <a:t>可变，比如教材中</a:t>
            </a:r>
            <a:r>
              <a:rPr lang="en-US" altLang="zh-CN" dirty="0" err="1"/>
              <a:t>beq</a:t>
            </a:r>
            <a:r>
              <a:rPr lang="zh-CN" altLang="en-US" dirty="0"/>
              <a:t>指令在单总线结构中可能有两种不同的执行周期数，</a:t>
            </a:r>
            <a:r>
              <a:rPr lang="en-US" altLang="zh-CN" dirty="0"/>
              <a:t>x86</a:t>
            </a:r>
            <a:r>
              <a:rPr lang="zh-CN" altLang="en-US" dirty="0"/>
              <a:t>指令</a:t>
            </a:r>
            <a:r>
              <a:rPr lang="en-US" altLang="zh-CN" dirty="0" err="1"/>
              <a:t>mul</a:t>
            </a:r>
            <a:r>
              <a:rPr lang="zh-CN" altLang="en-US" dirty="0"/>
              <a:t>指令</a:t>
            </a:r>
            <a:r>
              <a:rPr lang="en-US" altLang="zh-CN" dirty="0" err="1"/>
              <a:t>cpi</a:t>
            </a:r>
            <a:r>
              <a:rPr lang="zh-CN" altLang="en-US" dirty="0"/>
              <a:t>可变</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乘法为什么</a:t>
            </a:r>
            <a:r>
              <a:rPr lang="en-US" altLang="zh-CN" dirty="0"/>
              <a:t>CPI</a:t>
            </a:r>
            <a:r>
              <a:rPr lang="zh-CN" altLang="en-US" dirty="0"/>
              <a:t>是变化的，和乘法算法有关系，乘法运算时间和运算数相关</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p:sp>
      <p:sp>
        <p:nvSpPr>
          <p:cNvPr id="162819" name="备注占位符 2"/>
          <p:cNvSpPr>
            <a:spLocks noGrp="1"/>
          </p:cNvSpPr>
          <p:nvPr>
            <p:ph type="body" idx="1"/>
          </p:nvPr>
        </p:nvSpPr>
        <p:spPr>
          <a:noFill/>
        </p:spPr>
        <p:txBody>
          <a:bodyPr/>
          <a:lstStyle/>
          <a:p>
            <a:pPr eaLnBrk="1" hangingPunct="1"/>
            <a:endParaRPr lang="zh-CN" altLang="en-US"/>
          </a:p>
        </p:txBody>
      </p:sp>
      <p:sp>
        <p:nvSpPr>
          <p:cNvPr id="16282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CCE171-ED53-4AB7-8AB7-467DDC0438C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p:sp>
      <p:sp>
        <p:nvSpPr>
          <p:cNvPr id="163843" name="备注占位符 2"/>
          <p:cNvSpPr>
            <a:spLocks noGrp="1"/>
          </p:cNvSpPr>
          <p:nvPr>
            <p:ph type="body" idx="1"/>
          </p:nvPr>
        </p:nvSpPr>
        <p:spPr>
          <a:noFill/>
        </p:spPr>
        <p:txBody>
          <a:bodyPr/>
          <a:lstStyle/>
          <a:p>
            <a:pPr eaLnBrk="1" hangingPunct="1"/>
            <a:endParaRPr lang="zh-CN" altLang="en-US"/>
          </a:p>
        </p:txBody>
      </p:sp>
      <p:sp>
        <p:nvSpPr>
          <p:cNvPr id="16384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FCD0A66-3CF2-49EE-B86C-2A8E4D123A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p:sp>
      <p:sp>
        <p:nvSpPr>
          <p:cNvPr id="165891" name="备注占位符 2"/>
          <p:cNvSpPr>
            <a:spLocks noGrp="1"/>
          </p:cNvSpPr>
          <p:nvPr>
            <p:ph type="body" idx="1"/>
          </p:nvPr>
        </p:nvSpPr>
        <p:spPr>
          <a:noFill/>
        </p:spPr>
        <p:txBody>
          <a:bodyPr/>
          <a:lstStyle/>
          <a:p>
            <a:pPr eaLnBrk="1" hangingPunct="1"/>
            <a:endParaRPr lang="zh-CN" altLang="en-US"/>
          </a:p>
        </p:txBody>
      </p:sp>
      <p:sp>
        <p:nvSpPr>
          <p:cNvPr id="16589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4049" y="-2356"/>
            <a:ext cx="12194512" cy="6993161"/>
            <a:chOff x="4049" y="26519"/>
            <a:chExt cx="12194512" cy="6993161"/>
          </a:xfrm>
        </p:grpSpPr>
        <p:pic>
          <p:nvPicPr>
            <p:cNvPr id="14" name="图片 13"/>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16" name="矩形 15"/>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b="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400">
                <a:solidFill>
                  <a:srgbClr val="18978B"/>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8" name="图片 17"/>
          <p:cNvPicPr>
            <a:picLocks noChangeAspect="1"/>
          </p:cNvPicPr>
          <p:nvPr userDrawn="1"/>
        </p:nvPicPr>
        <p:blipFill>
          <a:blip r:embed="rId3"/>
          <a:stretch>
            <a:fillRect/>
          </a:stretch>
        </p:blipFill>
        <p:spPr>
          <a:xfrm>
            <a:off x="10310585" y="364350"/>
            <a:ext cx="1554844" cy="353947"/>
          </a:xfrm>
          <a:prstGeom prst="rect">
            <a:avLst/>
          </a:prstGeom>
        </p:spPr>
      </p:pic>
      <p:sp>
        <p:nvSpPr>
          <p:cNvPr id="19"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椭圆 19"/>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2" name="矩形 21"/>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5" name="图片 24"/>
          <p:cNvPicPr>
            <a:picLocks noChangeAspect="1"/>
          </p:cNvPicPr>
          <p:nvPr userDrawn="1"/>
        </p:nvPicPr>
        <p:blipFill>
          <a:blip r:embed="rId4">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3200">
                <a:solidFill>
                  <a:schemeClr val="tx1"/>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image" Target="../media/image220.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226.png"/><Relationship Id="rId1" Type="http://schemas.openxmlformats.org/officeDocument/2006/relationships/image" Target="../media/image22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9.jpeg"/><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hyperlink" Target="http://baike.baidu.com/view/1818373.htm" TargetMode="Externa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top500.org/" TargetMode="Externa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jpe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jpe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4.png"/><Relationship Id="rId1" Type="http://schemas.openxmlformats.org/officeDocument/2006/relationships/image" Target="../media/image233.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236.png"/><Relationship Id="rId1" Type="http://schemas.openxmlformats.org/officeDocument/2006/relationships/image" Target="../media/image235.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jpe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wmf"/><Relationship Id="rId2" Type="http://schemas.openxmlformats.org/officeDocument/2006/relationships/image" Target="../media/image72.jpeg"/><Relationship Id="rId1" Type="http://schemas.openxmlformats.org/officeDocument/2006/relationships/image" Target="../media/image7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27.jpeg"/><Relationship Id="rId1" Type="http://schemas.openxmlformats.org/officeDocument/2006/relationships/image" Target="../media/image7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78.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80.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jpeg"/><Relationship Id="rId1" Type="http://schemas.openxmlformats.org/officeDocument/2006/relationships/image" Target="../media/image8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jpeg"/><Relationship Id="rId1" Type="http://schemas.openxmlformats.org/officeDocument/2006/relationships/image" Target="../media/image8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86.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88.jpeg"/><Relationship Id="rId1" Type="http://schemas.openxmlformats.org/officeDocument/2006/relationships/image" Target="../media/image87.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9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GI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jpeg"/><Relationship Id="rId1" Type="http://schemas.openxmlformats.org/officeDocument/2006/relationships/image" Target="../media/image10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w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image" Target="../media/image104.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09.webp"/><Relationship Id="rId2" Type="http://schemas.openxmlformats.org/officeDocument/2006/relationships/image" Target="../media/image108.jpeg"/><Relationship Id="rId1" Type="http://schemas.openxmlformats.org/officeDocument/2006/relationships/image" Target="../media/image107.jpe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12.jpeg"/><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image" Target="../media/image27.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116.jpe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jpeg"/><Relationship Id="rId1" Type="http://schemas.openxmlformats.org/officeDocument/2006/relationships/image" Target="../media/image119.jpe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3.jpeg"/><Relationship Id="rId3" Type="http://schemas.openxmlformats.org/officeDocument/2006/relationships/image" Target="../media/image27.jpeg"/><Relationship Id="rId2" Type="http://schemas.openxmlformats.org/officeDocument/2006/relationships/image" Target="../media/image122.png"/><Relationship Id="rId1" Type="http://schemas.openxmlformats.org/officeDocument/2006/relationships/image" Target="../media/image121.png"/></Relationships>
</file>

<file path=ppt/slides/_rels/slide58.xml.rels><?xml version="1.0" encoding="UTF-8" standalone="yes"?>
<Relationships xmlns="http://schemas.openxmlformats.org/package/2006/relationships"><Relationship Id="rId9" Type="http://schemas.openxmlformats.org/officeDocument/2006/relationships/image" Target="../media/image131.jpeg"/><Relationship Id="rId8" Type="http://schemas.openxmlformats.org/officeDocument/2006/relationships/image" Target="../media/image130.jpeg"/><Relationship Id="rId7" Type="http://schemas.openxmlformats.org/officeDocument/2006/relationships/image" Target="../media/image129.jpeg"/><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jpeg"/><Relationship Id="rId3" Type="http://schemas.openxmlformats.org/officeDocument/2006/relationships/image" Target="../media/image125.jpeg"/><Relationship Id="rId2" Type="http://schemas.openxmlformats.org/officeDocument/2006/relationships/image" Target="../media/image124.jpeg"/><Relationship Id="rId10" Type="http://schemas.openxmlformats.org/officeDocument/2006/relationships/slideLayout" Target="../slideLayouts/slideLayout2.xml"/><Relationship Id="rId1" Type="http://schemas.openxmlformats.org/officeDocument/2006/relationships/image" Target="../media/image27.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jpeg"/><Relationship Id="rId1" Type="http://schemas.openxmlformats.org/officeDocument/2006/relationships/image" Target="../media/image134.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image" Target="../media/image136.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jpeg"/><Relationship Id="rId1" Type="http://schemas.openxmlformats.org/officeDocument/2006/relationships/image" Target="../media/image139.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41.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jpeg"/><Relationship Id="rId1" Type="http://schemas.openxmlformats.org/officeDocument/2006/relationships/image" Target="../media/image146.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1.jpeg"/><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image" Target="../media/image14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www.sliderule.com.cn/images/map/faber%201-98m-z.gif" TargetMode="External"/></Relationships>
</file>

<file path=ppt/slides/_rels/slide7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jpeg"/><Relationship Id="rId5" Type="http://schemas.openxmlformats.org/officeDocument/2006/relationships/image" Target="../media/image154.png"/><Relationship Id="rId4" Type="http://schemas.openxmlformats.org/officeDocument/2006/relationships/image" Target="../media/image153.jpeg"/><Relationship Id="rId3" Type="http://schemas.openxmlformats.org/officeDocument/2006/relationships/image" Target="../media/image140.jpeg"/><Relationship Id="rId2" Type="http://schemas.openxmlformats.org/officeDocument/2006/relationships/image" Target="../media/image138.png"/><Relationship Id="rId1" Type="http://schemas.openxmlformats.org/officeDocument/2006/relationships/image" Target="../media/image132.png"/></Relationships>
</file>

<file path=ppt/slides/_rels/slide71.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0" Type="http://schemas.openxmlformats.org/officeDocument/2006/relationships/slideLayout" Target="../slideLayouts/slideLayout2.xml"/><Relationship Id="rId1" Type="http://schemas.openxmlformats.org/officeDocument/2006/relationships/image" Target="../media/image158.png"/></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image" Target="../media/image173.png"/><Relationship Id="rId6" Type="http://schemas.openxmlformats.org/officeDocument/2006/relationships/image" Target="../media/image172.jpeg"/><Relationship Id="rId5" Type="http://schemas.openxmlformats.org/officeDocument/2006/relationships/image" Target="../media/image171.jpeg"/><Relationship Id="rId4" Type="http://schemas.openxmlformats.org/officeDocument/2006/relationships/image" Target="../media/image170.jpeg"/><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image" Target="../media/image16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175.png"/><Relationship Id="rId1" Type="http://schemas.openxmlformats.org/officeDocument/2006/relationships/image" Target="../media/image174.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jpe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6.jpe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GIF"/><Relationship Id="rId2" Type="http://schemas.openxmlformats.org/officeDocument/2006/relationships/image" Target="../media/image180.png"/><Relationship Id="rId1" Type="http://schemas.openxmlformats.org/officeDocument/2006/relationships/image" Target="../media/image179.GI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87.wmf"/><Relationship Id="rId1"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8.png"/><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image" Target="../media/image27.jpe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192.png"/><Relationship Id="rId1" Type="http://schemas.openxmlformats.org/officeDocument/2006/relationships/image" Target="../media/image191.jpeg"/></Relationships>
</file>

<file path=ppt/slides/_rels/slide96.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image" Target="../media/image200.png"/><Relationship Id="rId7" Type="http://schemas.openxmlformats.org/officeDocument/2006/relationships/image" Target="../media/image199.png"/><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96.jpeg"/><Relationship Id="rId3" Type="http://schemas.openxmlformats.org/officeDocument/2006/relationships/image" Target="../media/image195.png"/><Relationship Id="rId24" Type="http://schemas.openxmlformats.org/officeDocument/2006/relationships/slideLayout" Target="../slideLayouts/slideLayout2.xml"/><Relationship Id="rId23" Type="http://schemas.openxmlformats.org/officeDocument/2006/relationships/image" Target="../media/image215.jpeg"/><Relationship Id="rId22" Type="http://schemas.openxmlformats.org/officeDocument/2006/relationships/image" Target="../media/image214.png"/><Relationship Id="rId21" Type="http://schemas.openxmlformats.org/officeDocument/2006/relationships/image" Target="../media/image213.png"/><Relationship Id="rId20" Type="http://schemas.openxmlformats.org/officeDocument/2006/relationships/image" Target="../media/image212.png"/><Relationship Id="rId2" Type="http://schemas.openxmlformats.org/officeDocument/2006/relationships/image" Target="../media/image194.png"/><Relationship Id="rId19" Type="http://schemas.openxmlformats.org/officeDocument/2006/relationships/image" Target="../media/image211.png"/><Relationship Id="rId18" Type="http://schemas.openxmlformats.org/officeDocument/2006/relationships/image" Target="../media/image210.png"/><Relationship Id="rId17" Type="http://schemas.openxmlformats.org/officeDocument/2006/relationships/image" Target="../media/image209.png"/><Relationship Id="rId16" Type="http://schemas.openxmlformats.org/officeDocument/2006/relationships/image" Target="../media/image208.png"/><Relationship Id="rId15" Type="http://schemas.openxmlformats.org/officeDocument/2006/relationships/image" Target="../media/image207.png"/><Relationship Id="rId14" Type="http://schemas.openxmlformats.org/officeDocument/2006/relationships/image" Target="../media/image206.png"/><Relationship Id="rId13" Type="http://schemas.openxmlformats.org/officeDocument/2006/relationships/image" Target="../media/image205.png"/><Relationship Id="rId12" Type="http://schemas.openxmlformats.org/officeDocument/2006/relationships/image" Target="../media/image204.png"/><Relationship Id="rId11" Type="http://schemas.openxmlformats.org/officeDocument/2006/relationships/image" Target="../media/image203.png"/><Relationship Id="rId10" Type="http://schemas.openxmlformats.org/officeDocument/2006/relationships/image" Target="../media/image202.jpeg"/><Relationship Id="rId1"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8.jpeg"/><Relationship Id="rId1" Type="http://schemas.openxmlformats.org/officeDocument/2006/relationships/image" Target="../media/image2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Pascal </a:t>
            </a:r>
            <a:r>
              <a:rPr lang="zh-CN" altLang="en-US" dirty="0"/>
              <a:t>机械加法机   </a:t>
            </a:r>
            <a:r>
              <a:rPr lang="en-US" altLang="zh-CN" dirty="0"/>
              <a:t>1642</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11955" y="1720445"/>
            <a:ext cx="5805886" cy="3760924"/>
          </a:xfrm>
          <a:prstGeom prst="rect">
            <a:avLst/>
          </a:prstGeom>
        </p:spPr>
      </p:pic>
      <p:pic>
        <p:nvPicPr>
          <p:cNvPr id="5"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159" y="1720445"/>
            <a:ext cx="4954772" cy="361052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endParaRPr lang="zh-CN" altLang="en-US" b="1" dirty="0">
              <a:effectLst>
                <a:outerShdw blurRad="38100" dist="38100" dir="2700000" algn="tl">
                  <a:srgbClr val="C0C0C0"/>
                </a:outerShdw>
              </a:effectLst>
            </a:endParaRPr>
          </a:p>
          <a:p>
            <a:pPr>
              <a:lnSpc>
                <a:spcPct val="150000"/>
              </a:lnSpc>
              <a:defRPr/>
            </a:pPr>
            <a:r>
              <a:rPr lang="en-US" altLang="zh-CN" b="1" dirty="0">
                <a:effectLst>
                  <a:outerShdw blurRad="38100" dist="38100" dir="2700000" algn="tl">
                    <a:srgbClr val="C0C0C0"/>
                  </a:outerShdw>
                </a:effectLst>
              </a:rPr>
              <a:t>1.2 </a:t>
            </a:r>
            <a:r>
              <a:rPr lang="zh-CN" altLang="en-US" b="1" dirty="0">
                <a:effectLst>
                  <a:outerShdw blurRad="38100" dist="38100" dir="2700000" algn="tl">
                    <a:srgbClr val="C0C0C0"/>
                  </a:outerShdw>
                </a:effectLst>
              </a:rPr>
              <a:t>计算机系统组成</a:t>
            </a:r>
            <a:endParaRPr lang="zh-CN" altLang="en-US" b="1" dirty="0">
              <a:effectLst>
                <a:outerShdw blurRad="38100" dist="38100" dir="2700000" algn="tl">
                  <a:srgbClr val="C0C0C0"/>
                </a:outerShdw>
              </a:effectLst>
            </a:endParaRPr>
          </a:p>
          <a:p>
            <a:pPr>
              <a:lnSpc>
                <a:spcPct val="150000"/>
              </a:lnSpc>
              <a:defRPr/>
            </a:pPr>
            <a:r>
              <a:rPr lang="en-US" altLang="zh-CN" b="1" dirty="0">
                <a:solidFill>
                  <a:srgbClr val="C00000"/>
                </a:solidFill>
                <a:effectLst>
                  <a:outerShdw blurRad="38100" dist="38100" dir="2700000" algn="tl">
                    <a:srgbClr val="000000">
                      <a:alpha val="43137"/>
                    </a:srgbClr>
                  </a:outerShdw>
                </a:effectLst>
              </a:rPr>
              <a:t>1.3 </a:t>
            </a:r>
            <a:r>
              <a:rPr lang="zh-CN" altLang="en-US" b="1" dirty="0">
                <a:solidFill>
                  <a:srgbClr val="C00000"/>
                </a:solidFill>
                <a:effectLst>
                  <a:outerShdw blurRad="38100" dist="38100" dir="2700000" algn="tl">
                    <a:srgbClr val="000000">
                      <a:alpha val="43137"/>
                    </a:srgbClr>
                  </a:outerShdw>
                </a:effectLst>
              </a:rPr>
              <a:t>计算机系统层次结构</a:t>
            </a:r>
            <a:endParaRPr lang="en-US" altLang="zh-CN" b="1" dirty="0">
              <a:solidFill>
                <a:srgbClr val="C00000"/>
              </a:solidFill>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endParaRPr lang="zh-CN" altLang="en-US" b="1" dirty="0"/>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计算机的层次结构</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696586" y="910512"/>
            <a:ext cx="7636413" cy="5637213"/>
          </a:xfrm>
          <a:prstGeom prst="rect">
            <a:avLst/>
          </a:prstGeom>
        </p:spPr>
      </p:pic>
      <p:sp>
        <p:nvSpPr>
          <p:cNvPr id="5" name="矩形 4"/>
          <p:cNvSpPr/>
          <p:nvPr/>
        </p:nvSpPr>
        <p:spPr>
          <a:xfrm>
            <a:off x="8587669" y="4299527"/>
            <a:ext cx="3255227" cy="429856"/>
          </a:xfrm>
          <a:prstGeom prst="rect">
            <a:avLst/>
          </a:prstGeom>
          <a:solidFill>
            <a:srgbClr val="59B2FF"/>
          </a:solidFill>
        </p:spPr>
        <p:txBody>
          <a:bodyPr wrap="square" lIns="86672" tIns="43336" rIns="86672" bIns="43336">
            <a:spAutoFit/>
          </a:bodyPr>
          <a:lstStyle/>
          <a:p>
            <a:pPr marL="325120" indent="-325120" algn="ctr">
              <a:lnSpc>
                <a:spcPct val="130000"/>
              </a:lnSpc>
              <a:buFont typeface="Wingdings" panose="05000000000000000000" pitchFamily="2" charset="2"/>
              <a:buChar char="u"/>
              <a:defRPr/>
            </a:pPr>
            <a:r>
              <a:rPr lang="zh-CN" altLang="en-US"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endParaRPr lang="zh-CN" altLang="en-US"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矩形 5"/>
          <p:cNvSpPr/>
          <p:nvPr/>
        </p:nvSpPr>
        <p:spPr>
          <a:xfrm>
            <a:off x="8587669" y="4847611"/>
            <a:ext cx="3255227" cy="429856"/>
          </a:xfrm>
          <a:prstGeom prst="rect">
            <a:avLst/>
          </a:prstGeom>
          <a:solidFill>
            <a:schemeClr val="accent2"/>
          </a:solidFill>
        </p:spPr>
        <p:txBody>
          <a:bodyPr wrap="square" lIns="86672" tIns="43336" rIns="86672" bIns="43336">
            <a:spAutoFit/>
          </a:bodyPr>
          <a:lstStyle/>
          <a:p>
            <a:pPr marL="325120" indent="-325120" algn="ctr">
              <a:lnSpc>
                <a:spcPct val="130000"/>
              </a:lnSpc>
              <a:buFont typeface="Wingdings" panose="05000000000000000000" pitchFamily="2" charset="2"/>
              <a:buChar char="u"/>
              <a:defRPr/>
            </a:pPr>
            <a:r>
              <a:rPr lang="zh-CN" altLang="en-US"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lang="en-US" altLang="zh-CN"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p:cNvSpPr/>
          <p:nvPr/>
        </p:nvSpPr>
        <p:spPr>
          <a:xfrm>
            <a:off x="8587669" y="5396807"/>
            <a:ext cx="3255227" cy="429856"/>
          </a:xfrm>
          <a:prstGeom prst="rect">
            <a:avLst/>
          </a:prstGeom>
          <a:solidFill>
            <a:srgbClr val="59B2FF"/>
          </a:solidFill>
        </p:spPr>
        <p:txBody>
          <a:bodyPr wrap="square" lIns="86672" tIns="43336" rIns="86672" bIns="43336">
            <a:spAutoFit/>
          </a:bodyPr>
          <a:lstStyle/>
          <a:p>
            <a:pPr marL="325120" indent="-325120" algn="ctr">
              <a:lnSpc>
                <a:spcPct val="130000"/>
              </a:lnSpc>
              <a:buFont typeface="Wingdings" panose="05000000000000000000" pitchFamily="2" charset="2"/>
              <a:buChar char="u"/>
              <a:defRPr/>
            </a:pPr>
            <a:r>
              <a:rPr lang="zh-CN" altLang="en-US"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lang="en-US" altLang="zh-CN"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矩形 7"/>
          <p:cNvSpPr/>
          <p:nvPr/>
        </p:nvSpPr>
        <p:spPr>
          <a:xfrm>
            <a:off x="8587669" y="5946003"/>
            <a:ext cx="3255227" cy="429856"/>
          </a:xfrm>
          <a:prstGeom prst="rect">
            <a:avLst/>
          </a:prstGeom>
          <a:solidFill>
            <a:schemeClr val="accent2"/>
          </a:solidFill>
        </p:spPr>
        <p:txBody>
          <a:bodyPr wrap="square" lIns="86672" tIns="43336" rIns="86672" bIns="43336">
            <a:spAutoFit/>
          </a:bodyPr>
          <a:lstStyle/>
          <a:p>
            <a:pPr marL="325120" indent="-325120" algn="ctr">
              <a:lnSpc>
                <a:spcPct val="130000"/>
              </a:lnSpc>
              <a:buFont typeface="Wingdings" panose="05000000000000000000" pitchFamily="2" charset="2"/>
              <a:buChar char="u"/>
              <a:defRPr/>
            </a:pPr>
            <a:r>
              <a:rPr lang="zh-CN" altLang="en-US"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lang="en-US" altLang="zh-CN" sz="1895"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endParaRPr lang="zh-CN" altLang="en-US" b="1" dirty="0">
              <a:effectLst>
                <a:outerShdw blurRad="38100" dist="38100" dir="2700000" algn="tl">
                  <a:srgbClr val="C0C0C0"/>
                </a:outerShdw>
              </a:effectLst>
            </a:endParaRPr>
          </a:p>
          <a:p>
            <a:pPr>
              <a:lnSpc>
                <a:spcPct val="150000"/>
              </a:lnSpc>
              <a:defRPr/>
            </a:pPr>
            <a:r>
              <a:rPr lang="en-US" altLang="zh-CN" b="1" dirty="0">
                <a:effectLst>
                  <a:outerShdw blurRad="38100" dist="38100" dir="2700000" algn="tl">
                    <a:srgbClr val="C0C0C0"/>
                  </a:outerShdw>
                </a:effectLst>
              </a:rPr>
              <a:t>1.2 </a:t>
            </a:r>
            <a:r>
              <a:rPr lang="zh-CN" altLang="en-US" b="1" dirty="0"/>
              <a:t>计算机系统组成</a:t>
            </a:r>
            <a:endParaRPr lang="zh-CN" altLang="en-US" b="1" dirty="0"/>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solidFill>
                  <a:srgbClr val="C00000"/>
                </a:solidFill>
                <a:effectLst>
                  <a:outerShdw blurRad="38100" dist="38100" dir="2700000" algn="tl">
                    <a:srgbClr val="000000">
                      <a:alpha val="43137"/>
                    </a:srgbClr>
                  </a:outerShdw>
                </a:effectLst>
              </a:rPr>
              <a:t>1.4 </a:t>
            </a:r>
            <a:r>
              <a:rPr lang="zh-CN" altLang="en-US" b="1" dirty="0">
                <a:solidFill>
                  <a:srgbClr val="C00000"/>
                </a:solidFill>
                <a:effectLst>
                  <a:outerShdw blurRad="38100" dist="38100" dir="2700000" algn="tl">
                    <a:srgbClr val="000000">
                      <a:alpha val="43137"/>
                    </a:srgbClr>
                  </a:outerShdw>
                </a:effectLst>
              </a:rPr>
              <a:t>计算机系统性能评价</a:t>
            </a:r>
            <a:endParaRPr lang="zh-CN" altLang="en-US" b="1" dirty="0">
              <a:solidFill>
                <a:srgbClr val="C00000"/>
              </a:solidFill>
              <a:effectLst>
                <a:outerShdw blurRad="38100" dist="38100" dir="2700000" algn="tl">
                  <a:srgbClr val="000000">
                    <a:alpha val="43137"/>
                  </a:srgbClr>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计算机系统的性能评价</a:t>
            </a:r>
            <a:endParaRPr lang="zh-CN" altLang="en-US" dirty="0"/>
          </a:p>
        </p:txBody>
      </p:sp>
      <p:sp>
        <p:nvSpPr>
          <p:cNvPr id="132099" name="内容占位符 2"/>
          <p:cNvSpPr>
            <a:spLocks noGrp="1"/>
          </p:cNvSpPr>
          <p:nvPr>
            <p:ph idx="1"/>
          </p:nvPr>
        </p:nvSpPr>
        <p:spPr/>
        <p:txBody>
          <a:bodyPr>
            <a:normAutofit fontScale="92500" lnSpcReduction="10000"/>
          </a:bodyPr>
          <a:lstStyle/>
          <a:p>
            <a:pPr>
              <a:lnSpc>
                <a:spcPct val="150000"/>
              </a:lnSpc>
            </a:pPr>
            <a:r>
              <a:rPr lang="zh-CN" altLang="en-US" b="1" dirty="0"/>
              <a:t>非时间指标</a:t>
            </a:r>
            <a:endParaRPr lang="en-US" altLang="zh-CN" b="1"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b="1" dirty="0"/>
              <a:t>时间指标</a:t>
            </a:r>
            <a:endParaRPr lang="en-US" altLang="zh-CN" b="1"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endParaRPr lang="en-US" altLang="zh-CN" dirty="0"/>
          </a:p>
          <a:p>
            <a:pPr lvl="1">
              <a:lnSpc>
                <a:spcPct val="150000"/>
              </a:lnSpc>
            </a:pPr>
            <a:r>
              <a:rPr lang="en-US" altLang="zh-CN" dirty="0"/>
              <a:t>MIPS</a:t>
            </a:r>
            <a:r>
              <a:rPr lang="zh-CN" altLang="en-US" dirty="0"/>
              <a:t>、</a:t>
            </a:r>
            <a:r>
              <a:rPr lang="en-US" altLang="zh-CN" dirty="0"/>
              <a:t>MFLOPS</a:t>
            </a:r>
            <a:endParaRPr lang="en-US" altLang="zh-CN" dirty="0"/>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pic>
        <p:nvPicPr>
          <p:cNvPr id="5" name="Picture 10" descr="j0312558"/>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endParaRPr lang="zh-CN" altLang="en-US" dirty="0"/>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机器字长 </a:t>
            </a:r>
            <a:endParaRPr lang="en-US" altLang="zh-CN" dirty="0"/>
          </a:p>
        </p:txBody>
      </p:sp>
      <p:grpSp>
        <p:nvGrpSpPr>
          <p:cNvPr id="6" name="组合 5"/>
          <p:cNvGrpSpPr/>
          <p:nvPr/>
        </p:nvGrpSpPr>
        <p:grpSpPr>
          <a:xfrm>
            <a:off x="5533707" y="2993106"/>
            <a:ext cx="5020714" cy="2762924"/>
            <a:chOff x="662316" y="2321597"/>
            <a:chExt cx="4665198" cy="1928681"/>
          </a:xfrm>
          <a:solidFill>
            <a:schemeClr val="accent6">
              <a:lumMod val="20000"/>
              <a:lumOff val="80000"/>
            </a:schemeClr>
          </a:solidFill>
        </p:grpSpPr>
        <p:sp>
          <p:nvSpPr>
            <p:cNvPr id="8" name="矩形: 圆角 9"/>
            <p:cNvSpPr/>
            <p:nvPr/>
          </p:nvSpPr>
          <p:spPr>
            <a:xfrm>
              <a:off x="662316" y="2321597"/>
              <a:ext cx="4665198"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latin typeface="微软雅黑" panose="020B0503020204020204" pitchFamily="34" charset="-122"/>
                <a:ea typeface="微软雅黑" panose="020B0503020204020204" pitchFamily="34" charset="-122"/>
              </a:endParaRPr>
            </a:p>
          </p:txBody>
        </p:sp>
        <p:sp>
          <p:nvSpPr>
            <p:cNvPr id="7" name="内容占位符 2"/>
            <p:cNvSpPr txBox="1"/>
            <p:nvPr/>
          </p:nvSpPr>
          <p:spPr>
            <a:xfrm>
              <a:off x="897632" y="2355481"/>
              <a:ext cx="4194567" cy="1739395"/>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由运算器、寄存器的位数决定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一般与内部</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寄存器的位数相等</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字长决定数据表示范围与精度</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目前常见的有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位字长</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 name="组合 8"/>
          <p:cNvGrpSpPr/>
          <p:nvPr/>
        </p:nvGrpSpPr>
        <p:grpSpPr>
          <a:xfrm>
            <a:off x="1607668" y="3118801"/>
            <a:ext cx="2703837" cy="2314182"/>
            <a:chOff x="2779556" y="2193704"/>
            <a:chExt cx="2251038" cy="1926637"/>
          </a:xfrm>
        </p:grpSpPr>
        <p:pic>
          <p:nvPicPr>
            <p:cNvPr id="10" name="Picture 7" descr="C:\Users\qlh\AppData\Local\Temp\ksohtml\wps39CF.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6849" y="2608213"/>
              <a:ext cx="2038350" cy="5619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2779556" y="344616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5" dirty="0">
                  <a:solidFill>
                    <a:schemeClr val="tx1">
                      <a:lumMod val="75000"/>
                      <a:lumOff val="25000"/>
                    </a:schemeClr>
                  </a:solidFill>
                  <a:latin typeface="微软雅黑" panose="020B0503020204020204" pitchFamily="34" charset="-122"/>
                  <a:ea typeface="微软雅黑" panose="020B0503020204020204" pitchFamily="34" charset="-122"/>
                </a:rPr>
                <a:t>寄存器</a:t>
              </a:r>
              <a:endParaRPr lang="zh-CN" altLang="en-US" sz="170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017781" y="343717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5" dirty="0">
                  <a:solidFill>
                    <a:schemeClr val="tx1">
                      <a:lumMod val="75000"/>
                      <a:lumOff val="25000"/>
                    </a:schemeClr>
                  </a:solidFill>
                  <a:latin typeface="微软雅黑" panose="020B0503020204020204" pitchFamily="34" charset="-122"/>
                  <a:ea typeface="微软雅黑" panose="020B0503020204020204" pitchFamily="34" charset="-122"/>
                </a:rPr>
                <a:t>累加器</a:t>
              </a:r>
              <a:endParaRPr lang="zh-CN" altLang="en-US" sz="1705"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3765079" y="2193704"/>
              <a:ext cx="0" cy="414509"/>
            </a:xfrm>
            <a:prstGeom prst="line">
              <a:avLst/>
            </a:prstGeom>
            <a:ln w="38100">
              <a:solidFill>
                <a:srgbClr val="FF69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65079" y="2479612"/>
              <a:ext cx="1265515" cy="0"/>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30594" y="2479612"/>
              <a:ext cx="0" cy="1554063"/>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433644" y="4033675"/>
              <a:ext cx="596950" cy="0"/>
            </a:xfrm>
            <a:prstGeom prst="line">
              <a:avLst/>
            </a:prstGeom>
            <a:ln w="38100">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425979" y="3760341"/>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flipV="1">
              <a:off x="4435161" y="3166711"/>
              <a:ext cx="0" cy="270465"/>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p:cNvCxnSpPr>
              <a:stCxn id="11" idx="0"/>
            </p:cNvCxnSpPr>
            <p:nvPr/>
          </p:nvCxnSpPr>
          <p:spPr>
            <a:xfrm flipV="1">
              <a:off x="3187754" y="3166712"/>
              <a:ext cx="1260" cy="279454"/>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p:nvPr/>
          </p:nvCxnSpPr>
          <p:spPr>
            <a:xfrm flipV="1">
              <a:off x="3189015" y="3742775"/>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grpSp>
      <p:grpSp>
        <p:nvGrpSpPr>
          <p:cNvPr id="21" name="组合 20"/>
          <p:cNvGrpSpPr/>
          <p:nvPr/>
        </p:nvGrpSpPr>
        <p:grpSpPr>
          <a:xfrm>
            <a:off x="1505355" y="1956733"/>
            <a:ext cx="6916727" cy="525138"/>
            <a:chOff x="5995044" y="5450962"/>
            <a:chExt cx="6101518" cy="553856"/>
          </a:xfrm>
        </p:grpSpPr>
        <p:sp>
          <p:nvSpPr>
            <p:cNvPr id="22" name="六边形 21"/>
            <p:cNvSpPr/>
            <p:nvPr/>
          </p:nvSpPr>
          <p:spPr>
            <a:xfrm>
              <a:off x="5995044" y="5450962"/>
              <a:ext cx="5647745"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 name="标题 2"/>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1) </a:t>
              </a:r>
              <a:r>
                <a:rPr lang="zh-CN" altLang="en-US" sz="2275" b="1" dirty="0">
                  <a:solidFill>
                    <a:schemeClr val="bg1"/>
                  </a:solidFill>
                  <a:latin typeface="微软雅黑" panose="020B0503020204020204" pitchFamily="34" charset="-122"/>
                  <a:ea typeface="微软雅黑" panose="020B0503020204020204" pitchFamily="34" charset="-122"/>
                  <a:cs typeface="+mn-cs"/>
                </a:rPr>
                <a:t>机器字长</a:t>
              </a:r>
              <a:r>
                <a:rPr lang="en-US" altLang="zh-CN" sz="2275" dirty="0">
                  <a:solidFill>
                    <a:schemeClr val="bg1"/>
                  </a:solidFill>
                  <a:latin typeface="微软雅黑" panose="020B0503020204020204" pitchFamily="34" charset="-122"/>
                  <a:ea typeface="微软雅黑" panose="020B0503020204020204" pitchFamily="34" charset="-122"/>
                  <a:cs typeface="+mn-cs"/>
                </a:rPr>
                <a:t>:   </a:t>
              </a:r>
              <a:r>
                <a:rPr lang="zh-CN" altLang="en-US" sz="2275" dirty="0">
                  <a:solidFill>
                    <a:srgbClr val="C00000"/>
                  </a:solidFill>
                  <a:latin typeface="微软雅黑" panose="020B0503020204020204" pitchFamily="34" charset="-122"/>
                  <a:ea typeface="微软雅黑" panose="020B0503020204020204" pitchFamily="34" charset="-122"/>
                  <a:cs typeface="+mn-cs"/>
                </a:rPr>
                <a:t>机器一次能处理的二进制位数</a:t>
              </a:r>
              <a:endParaRPr lang="zh-CN" altLang="en-US" sz="2275" dirty="0">
                <a:solidFill>
                  <a:srgbClr val="C00000"/>
                </a:solidFill>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endParaRPr lang="zh-CN" altLang="en-US" dirty="0"/>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总线宽度</a:t>
            </a:r>
            <a:endParaRPr lang="zh-CN" altLang="en-US" b="1" dirty="0"/>
          </a:p>
        </p:txBody>
      </p:sp>
      <p:grpSp>
        <p:nvGrpSpPr>
          <p:cNvPr id="6" name="组合 5"/>
          <p:cNvGrpSpPr/>
          <p:nvPr/>
        </p:nvGrpSpPr>
        <p:grpSpPr>
          <a:xfrm>
            <a:off x="3998684" y="3152312"/>
            <a:ext cx="7540676" cy="2762924"/>
            <a:chOff x="160002" y="2321597"/>
            <a:chExt cx="7238704" cy="1928681"/>
          </a:xfrm>
          <a:solidFill>
            <a:schemeClr val="accent6">
              <a:lumMod val="20000"/>
              <a:lumOff val="80000"/>
            </a:schemeClr>
          </a:solidFill>
        </p:grpSpPr>
        <p:sp>
          <p:nvSpPr>
            <p:cNvPr id="8" name="矩形: 圆角 9"/>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latin typeface="微软雅黑" panose="020B0503020204020204" pitchFamily="34" charset="-122"/>
                <a:ea typeface="微软雅黑" panose="020B0503020204020204" pitchFamily="34" charset="-122"/>
              </a:endParaRPr>
            </a:p>
          </p:txBody>
        </p:sp>
        <p:sp>
          <p:nvSpPr>
            <p:cNvPr id="7" name="内容占位符 2"/>
            <p:cNvSpPr txBox="1"/>
            <p:nvPr/>
          </p:nvSpPr>
          <p:spPr>
            <a:xfrm>
              <a:off x="312314" y="2321597"/>
              <a:ext cx="6977978" cy="1827138"/>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运算器与存储器之间的数据总线位数。</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有些计算机内部与外部数据总线宽度不一致：</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80286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80386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内外数据总线等宽；</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Pentium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位，内总线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位（两条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位流水线）</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1" name="组合 20"/>
          <p:cNvGrpSpPr/>
          <p:nvPr/>
        </p:nvGrpSpPr>
        <p:grpSpPr>
          <a:xfrm>
            <a:off x="1505354" y="1956733"/>
            <a:ext cx="7540675" cy="525138"/>
            <a:chOff x="5995043" y="5450962"/>
            <a:chExt cx="6651927" cy="553856"/>
          </a:xfrm>
        </p:grpSpPr>
        <p:sp>
          <p:nvSpPr>
            <p:cNvPr id="22" name="六边形 21"/>
            <p:cNvSpPr/>
            <p:nvPr/>
          </p:nvSpPr>
          <p:spPr>
            <a:xfrm>
              <a:off x="5995043" y="5450962"/>
              <a:ext cx="6651927" cy="553856"/>
            </a:xfrm>
            <a:prstGeom prst="hexagon">
              <a:avLst/>
            </a:prstGeom>
            <a:solidFill>
              <a:schemeClr val="bg2">
                <a:lumMod val="50000"/>
              </a:schemeClr>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 name="标题 2"/>
            <p:cNvSpPr txBox="1"/>
            <p:nvPr/>
          </p:nvSpPr>
          <p:spPr>
            <a:xfrm>
              <a:off x="6188846" y="5450962"/>
              <a:ext cx="6458119"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b="1" dirty="0">
                  <a:solidFill>
                    <a:schemeClr val="bg1"/>
                  </a:solidFill>
                  <a:latin typeface="微软雅黑" panose="020B0503020204020204" pitchFamily="34" charset="-122"/>
                  <a:ea typeface="微软雅黑" panose="020B0503020204020204" pitchFamily="34" charset="-122"/>
                  <a:cs typeface="+mn-cs"/>
                </a:rPr>
                <a:t> </a:t>
              </a:r>
              <a:r>
                <a:rPr lang="en-US" altLang="zh-CN" sz="2275" b="1" dirty="0">
                  <a:solidFill>
                    <a:schemeClr val="bg1"/>
                  </a:solidFill>
                  <a:latin typeface="微软雅黑" panose="020B0503020204020204" pitchFamily="34" charset="-122"/>
                  <a:ea typeface="微软雅黑" panose="020B0503020204020204" pitchFamily="34" charset="-122"/>
                </a:rPr>
                <a:t>2)</a:t>
              </a:r>
              <a:r>
                <a:rPr lang="zh-CN" altLang="en-US" sz="2275" b="1" dirty="0">
                  <a:solidFill>
                    <a:schemeClr val="bg1"/>
                  </a:solidFill>
                  <a:latin typeface="微软雅黑" panose="020B0503020204020204" pitchFamily="34" charset="-122"/>
                  <a:ea typeface="微软雅黑" panose="020B0503020204020204" pitchFamily="34" charset="-122"/>
                </a:rPr>
                <a:t>总线宽度</a:t>
              </a:r>
              <a:r>
                <a:rPr lang="zh-CN" altLang="en-US" sz="2275" dirty="0">
                  <a:solidFill>
                    <a:schemeClr val="bg1"/>
                  </a:solidFill>
                  <a:latin typeface="微软雅黑" panose="020B0503020204020204" pitchFamily="34" charset="-122"/>
                  <a:ea typeface="微软雅黑" panose="020B0503020204020204" pitchFamily="34" charset="-122"/>
                </a:rPr>
                <a:t>：数据总线一次能并行传送的最大信息位数</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12301" y="3152312"/>
            <a:ext cx="2928257" cy="2762924"/>
            <a:chOff x="605974" y="3152312"/>
            <a:chExt cx="2928257" cy="2762924"/>
          </a:xfrm>
        </p:grpSpPr>
        <p:sp>
          <p:nvSpPr>
            <p:cNvPr id="28" name="矩形: 圆角 27"/>
            <p:cNvSpPr/>
            <p:nvPr/>
          </p:nvSpPr>
          <p:spPr>
            <a:xfrm>
              <a:off x="605974" y="3152312"/>
              <a:ext cx="2928257" cy="2762924"/>
            </a:xfrm>
            <a:prstGeom prst="roundRect">
              <a:avLst>
                <a:gd name="adj" fmla="val 569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4659" y="3706460"/>
              <a:ext cx="799765" cy="174193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CPU</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503716" y="3706460"/>
              <a:ext cx="799765" cy="1741927"/>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存</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储</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器</a:t>
              </a:r>
              <a:endParaRPr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1594424" y="4103915"/>
              <a:ext cx="909292" cy="0"/>
            </a:xfrm>
            <a:prstGeom prst="straightConnector1">
              <a:avLst/>
            </a:prstGeom>
            <a:ln w="53975">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594424" y="5029201"/>
              <a:ext cx="909292" cy="0"/>
            </a:xfrm>
            <a:prstGeom prst="straightConnector1">
              <a:avLst/>
            </a:prstGeom>
            <a:ln w="53975">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671141" y="3734583"/>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a:t>
              </a:r>
              <a:endParaRPr lang="zh-CN" altLang="en-US" dirty="0"/>
            </a:p>
          </p:txBody>
        </p:sp>
        <p:sp>
          <p:nvSpPr>
            <p:cNvPr id="29" name="矩形 28"/>
            <p:cNvSpPr/>
            <p:nvPr/>
          </p:nvSpPr>
          <p:spPr>
            <a:xfrm>
              <a:off x="1707629" y="5079058"/>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endParaRPr lang="zh-CN" altLang="en-US" dirty="0"/>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主存容量与存储带宽</a:t>
            </a:r>
            <a:endParaRPr lang="zh-CN" altLang="en-US" b="1" dirty="0"/>
          </a:p>
        </p:txBody>
      </p:sp>
      <p:grpSp>
        <p:nvGrpSpPr>
          <p:cNvPr id="21" name="组合 20"/>
          <p:cNvGrpSpPr/>
          <p:nvPr/>
        </p:nvGrpSpPr>
        <p:grpSpPr>
          <a:xfrm>
            <a:off x="1505355" y="1956733"/>
            <a:ext cx="6916727" cy="525138"/>
            <a:chOff x="5995044" y="5450962"/>
            <a:chExt cx="6101518" cy="553856"/>
          </a:xfrm>
        </p:grpSpPr>
        <p:sp>
          <p:nvSpPr>
            <p:cNvPr id="22" name="六边形 21"/>
            <p:cNvSpPr/>
            <p:nvPr/>
          </p:nvSpPr>
          <p:spPr>
            <a:xfrm>
              <a:off x="5995044" y="5450962"/>
              <a:ext cx="3678283"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 name="标题 2"/>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3) </a:t>
              </a:r>
              <a:r>
                <a:rPr lang="zh-CN" altLang="en-US" sz="2275" b="1" dirty="0">
                  <a:solidFill>
                    <a:schemeClr val="bg1"/>
                  </a:solidFill>
                  <a:latin typeface="微软雅黑" panose="020B0503020204020204" pitchFamily="34" charset="-122"/>
                  <a:ea typeface="微软雅黑" panose="020B0503020204020204" pitchFamily="34" charset="-122"/>
                  <a:cs typeface="+mn-cs"/>
                </a:rPr>
                <a:t>主存容量与存储带宽 </a:t>
              </a:r>
              <a:endParaRPr lang="zh-CN" altLang="en-US" sz="2275" b="1" dirty="0">
                <a:solidFill>
                  <a:schemeClr val="bg1"/>
                </a:solidFill>
                <a:latin typeface="微软雅黑" panose="020B0503020204020204" pitchFamily="34" charset="-122"/>
                <a:ea typeface="微软雅黑" panose="020B0503020204020204" pitchFamily="34" charset="-122"/>
                <a:cs typeface="+mn-cs"/>
              </a:endParaRPr>
            </a:p>
          </p:txBody>
        </p:sp>
      </p:grpSp>
      <p:grpSp>
        <p:nvGrpSpPr>
          <p:cNvPr id="24" name="组合 23"/>
          <p:cNvGrpSpPr/>
          <p:nvPr/>
        </p:nvGrpSpPr>
        <p:grpSpPr>
          <a:xfrm>
            <a:off x="1505354" y="3152312"/>
            <a:ext cx="9278759" cy="2762924"/>
            <a:chOff x="160002" y="2321597"/>
            <a:chExt cx="7238704" cy="1928681"/>
          </a:xfrm>
          <a:solidFill>
            <a:schemeClr val="accent6">
              <a:lumMod val="20000"/>
              <a:lumOff val="80000"/>
            </a:schemeClr>
          </a:solidFill>
        </p:grpSpPr>
        <p:sp>
          <p:nvSpPr>
            <p:cNvPr id="25" name="矩形: 圆角 9"/>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latin typeface="微软雅黑" panose="020B0503020204020204" pitchFamily="34" charset="-122"/>
                <a:ea typeface="微软雅黑" panose="020B0503020204020204" pitchFamily="34" charset="-122"/>
              </a:endParaRPr>
            </a:p>
          </p:txBody>
        </p:sp>
        <p:sp>
          <p:nvSpPr>
            <p:cNvPr id="26" name="内容占位符 2"/>
            <p:cNvSpPr txBox="1"/>
            <p:nvPr/>
          </p:nvSpPr>
          <p:spPr>
            <a:xfrm>
              <a:off x="312314" y="2321597"/>
              <a:ext cx="6977978" cy="1827137"/>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20" indent="-325120"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主存容量：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是指一台计算机主存所包含的存储单元总数。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325120" indent="-325120"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存储带宽：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指单位时间内与主存交换的二进制信息量，单位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Byte/s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a:lnSpc>
                  <a:spcPct val="200000"/>
                </a:lnSpc>
                <a:spcBef>
                  <a:spcPts val="0"/>
                </a:spcBef>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影响存储带宽的指标包括数据位宽和数据传输速率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487822" y="257614"/>
            <a:ext cx="10515600" cy="617641"/>
          </a:xfrm>
        </p:spPr>
        <p:txBody>
          <a:bodyPr/>
          <a:lstStyle/>
          <a:p>
            <a:r>
              <a:rPr lang="en-US" altLang="zh-CN"/>
              <a:t>CPU</a:t>
            </a:r>
            <a:r>
              <a:rPr lang="zh-CN" altLang="en-US"/>
              <a:t>时间（时间指标）</a:t>
            </a:r>
            <a:endParaRPr lang="zh-CN" altLang="en-US"/>
          </a:p>
        </p:txBody>
      </p:sp>
      <p:sp>
        <p:nvSpPr>
          <p:cNvPr id="135171" name="内容占位符 2"/>
          <p:cNvSpPr>
            <a:spLocks noGrp="1"/>
          </p:cNvSpPr>
          <p:nvPr>
            <p:ph idx="1"/>
          </p:nvPr>
        </p:nvSpPr>
        <p:spPr/>
        <p:txBody>
          <a:bodyPr>
            <a:normAutofit fontScale="90000" lnSpcReduction="10000"/>
          </a:bodyPr>
          <a:lstStyle/>
          <a:p>
            <a:pPr>
              <a:lnSpc>
                <a:spcPct val="150000"/>
              </a:lnSpc>
              <a:spcAft>
                <a:spcPct val="30000"/>
              </a:spcAft>
            </a:pPr>
            <a:r>
              <a:rPr lang="en-US" altLang="zh-CN" b="1" dirty="0"/>
              <a:t>频率，时钟周期，外频，倍频</a:t>
            </a:r>
            <a:endParaRPr lang="en-US" altLang="zh-CN" b="1" dirty="0"/>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anose="05050102010706020507" pitchFamily="18" charset="2"/>
              </a:rPr>
              <a:t> (Clock cycles Per Instruction)</a:t>
            </a:r>
            <a:endParaRPr lang="en-US" altLang="zh-CN" dirty="0">
              <a:sym typeface="Symbol" panose="05050102010706020507" pitchFamily="18" charset="2"/>
            </a:endParaRPr>
          </a:p>
          <a:p>
            <a:pPr lvl="1">
              <a:lnSpc>
                <a:spcPct val="150000"/>
              </a:lnSpc>
              <a:spcAft>
                <a:spcPct val="30000"/>
              </a:spcAft>
            </a:pPr>
            <a:r>
              <a:rPr lang="en-US" altLang="zh-CN" dirty="0">
                <a:sym typeface="Symbol" panose="05050102010706020507" pitchFamily="18" charset="2"/>
              </a:rPr>
              <a:t>ADD  MOV  DIV   MUL  </a:t>
            </a:r>
            <a:r>
              <a:rPr lang="zh-CN" altLang="en-US" dirty="0">
                <a:sym typeface="Symbol" panose="05050102010706020507" pitchFamily="18" charset="2"/>
              </a:rPr>
              <a:t>定点</a:t>
            </a:r>
            <a:r>
              <a:rPr lang="en-US" altLang="zh-CN" dirty="0">
                <a:sym typeface="Symbol" panose="05050102010706020507" pitchFamily="18" charset="2"/>
              </a:rPr>
              <a:t>/</a:t>
            </a:r>
            <a:r>
              <a:rPr lang="zh-CN" altLang="en-US" dirty="0">
                <a:sym typeface="Symbol" panose="05050102010706020507" pitchFamily="18" charset="2"/>
              </a:rPr>
              <a:t>浮点指令</a:t>
            </a:r>
            <a:endParaRPr lang="en-US" altLang="zh-CN" dirty="0">
              <a:sym typeface="Symbol" panose="05050102010706020507"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anose="05050102010706020507" pitchFamily="18" charset="2"/>
              </a:rPr>
              <a:t> (Instructions Per Clock cycle)  </a:t>
            </a:r>
            <a:endParaRPr lang="en-US" altLang="zh-CN" dirty="0">
              <a:sym typeface="Symbol" panose="05050102010706020507" pitchFamily="18" charset="2"/>
            </a:endParaRPr>
          </a:p>
          <a:p>
            <a:pPr lvl="1">
              <a:lnSpc>
                <a:spcPct val="150000"/>
              </a:lnSpc>
              <a:spcAft>
                <a:spcPct val="30000"/>
              </a:spcAft>
            </a:pPr>
            <a:r>
              <a:rPr lang="zh-CN" altLang="en-US" dirty="0">
                <a:sym typeface="Symbol" panose="05050102010706020507" pitchFamily="18" charset="2"/>
              </a:rPr>
              <a:t>强调并行</a:t>
            </a:r>
            <a:endParaRPr lang="en-US" altLang="zh-CN" dirty="0">
              <a:sym typeface="Symbol" panose="05050102010706020507"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MIPS / MFLOPS</a:t>
            </a:r>
            <a:endPar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endParaRP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 </a:t>
            </a:r>
            <a:r>
              <a:rPr lang="en-US" altLang="zh-CN" b="1" dirty="0">
                <a:sym typeface="Symbol" panose="05050102010706020507" pitchFamily="18" charset="2"/>
              </a:rPr>
              <a:t>时间</a:t>
            </a: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a:spcBef>
                <a:spcPct val="30000"/>
              </a:spcBef>
              <a:spcAft>
                <a:spcPct val="30000"/>
              </a:spcAft>
            </a:pPr>
            <a:endParaRPr lang="zh-CN" altLang="en-US" sz="2600" dirty="0">
              <a:solidFill>
                <a:srgbClr val="000000"/>
              </a:solidFill>
              <a:latin typeface="Times New Roman" panose="02020603050405020304" pitchFamily="18" charset="0"/>
              <a:sym typeface="Symbol" panose="05050102010706020507" pitchFamily="18" charset="2"/>
            </a:endParaRPr>
          </a:p>
          <a:p>
            <a:endParaRPr lang="zh-CN" altLang="en-US" dirty="0"/>
          </a:p>
        </p:txBody>
      </p:sp>
      <p:pic>
        <p:nvPicPr>
          <p:cNvPr id="5" name="图片 4"/>
          <p:cNvPicPr>
            <a:picLocks noChangeAspect="1"/>
          </p:cNvPicPr>
          <p:nvPr/>
        </p:nvPicPr>
        <p:blipFill>
          <a:blip r:embed="rId1"/>
          <a:stretch>
            <a:fillRect/>
          </a:stretch>
        </p:blipFill>
        <p:spPr>
          <a:xfrm>
            <a:off x="9086887" y="3115340"/>
            <a:ext cx="2103480" cy="290268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时间指标</a:t>
            </a:r>
            <a:endParaRPr lang="zh-CN" altLang="en-US" dirty="0"/>
          </a:p>
        </p:txBody>
      </p:sp>
      <p:sp>
        <p:nvSpPr>
          <p:cNvPr id="3" name="内容占位符 2"/>
          <p:cNvSpPr>
            <a:spLocks noGrp="1"/>
          </p:cNvSpPr>
          <p:nvPr>
            <p:ph idx="1"/>
          </p:nvPr>
        </p:nvSpPr>
        <p:spPr>
          <a:xfrm>
            <a:off x="487822" y="874819"/>
            <a:ext cx="11181664" cy="5637024"/>
          </a:xfrm>
        </p:spPr>
        <p:txBody>
          <a:bodyPr>
            <a:normAutofit/>
          </a:bodyPr>
          <a:lstStyle/>
          <a:p>
            <a:pPr>
              <a:lnSpc>
                <a:spcPct val="130000"/>
              </a:lnSpc>
            </a:pPr>
            <a:r>
              <a:rPr lang="zh-CN" altLang="en-US" b="1" dirty="0">
                <a:solidFill>
                  <a:srgbClr val="404040"/>
                </a:solidFill>
                <a:sym typeface="Arial" panose="020B0604020202020204" pitchFamily="34" charset="0"/>
              </a:rPr>
              <a:t>主频</a:t>
            </a:r>
            <a:r>
              <a:rPr lang="en-US" altLang="zh-CN" b="1" dirty="0">
                <a:solidFill>
                  <a:srgbClr val="404040"/>
                </a:solidFill>
                <a:sym typeface="Arial" panose="020B0604020202020204" pitchFamily="34" charset="0"/>
              </a:rPr>
              <a:t>f</a:t>
            </a:r>
            <a:endParaRPr lang="en-US" altLang="zh-CN" b="1" dirty="0">
              <a:solidFill>
                <a:srgbClr val="404040"/>
              </a:solidFill>
              <a:sym typeface="Arial" panose="020B0604020202020204" pitchFamily="34" charset="0"/>
            </a:endParaRPr>
          </a:p>
          <a:p>
            <a:pPr lvl="1">
              <a:lnSpc>
                <a:spcPct val="130000"/>
              </a:lnSpc>
            </a:pPr>
            <a:r>
              <a:rPr lang="en-US" altLang="zh-CN" sz="2200" dirty="0">
                <a:sym typeface="Arial" panose="020B0604020202020204" pitchFamily="34" charset="0"/>
              </a:rPr>
              <a:t>CPU</a:t>
            </a:r>
            <a:r>
              <a:rPr lang="zh-CN" altLang="en-US" sz="2200" dirty="0">
                <a:sym typeface="Arial" panose="020B0604020202020204" pitchFamily="34" charset="0"/>
              </a:rPr>
              <a:t>工作的时钟频率，与</a:t>
            </a:r>
            <a:r>
              <a:rPr lang="en-US" altLang="zh-CN" sz="2200" dirty="0">
                <a:sym typeface="Arial" panose="020B0604020202020204" pitchFamily="34" charset="0"/>
              </a:rPr>
              <a:t>CPU</a:t>
            </a:r>
            <a:r>
              <a:rPr lang="zh-CN" altLang="en-US" sz="2200" dirty="0">
                <a:sym typeface="Arial" panose="020B0604020202020204" pitchFamily="34" charset="0"/>
              </a:rPr>
              <a:t>运算能力之间不是唯一的、直接关系；</a:t>
            </a:r>
            <a:endParaRPr lang="en-US" altLang="zh-CN" sz="2200" dirty="0">
              <a:sym typeface="Arial" panose="020B0604020202020204" pitchFamily="34" charset="0"/>
            </a:endParaRPr>
          </a:p>
          <a:p>
            <a:pPr>
              <a:lnSpc>
                <a:spcPct val="130000"/>
              </a:lnSpc>
            </a:pPr>
            <a:r>
              <a:rPr lang="zh-CN" altLang="en-US" b="1" dirty="0">
                <a:solidFill>
                  <a:srgbClr val="404040"/>
                </a:solidFill>
              </a:rPr>
              <a:t>时钟周期</a:t>
            </a:r>
            <a:r>
              <a:rPr lang="en-US" altLang="zh-CN" b="1" dirty="0">
                <a:solidFill>
                  <a:srgbClr val="404040"/>
                </a:solidFill>
              </a:rPr>
              <a:t>T = 1/f</a:t>
            </a:r>
            <a:endParaRPr lang="en-US" altLang="zh-CN" b="1" dirty="0">
              <a:solidFill>
                <a:srgbClr val="404040"/>
              </a:solidFill>
            </a:endParaRPr>
          </a:p>
          <a:p>
            <a:pPr lvl="1">
              <a:lnSpc>
                <a:spcPct val="130000"/>
              </a:lnSpc>
            </a:pPr>
            <a:r>
              <a:rPr lang="zh-CN" altLang="en-US" sz="2200" dirty="0"/>
              <a:t>计算机中最基本的、最小的时间单位。一个时钟周期</a:t>
            </a:r>
            <a:r>
              <a:rPr lang="en-US" altLang="zh-CN" sz="2200" dirty="0"/>
              <a:t>CPU</a:t>
            </a:r>
            <a:r>
              <a:rPr lang="zh-CN" altLang="en-US" sz="2200" dirty="0"/>
              <a:t>仅完成一个最基本的动作；</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外频</a:t>
            </a:r>
            <a:endParaRPr lang="en-US" altLang="zh-CN" sz="2600" b="1" dirty="0">
              <a:solidFill>
                <a:srgbClr val="404040"/>
              </a:solidFill>
            </a:endParaRPr>
          </a:p>
          <a:p>
            <a:pPr lvl="1">
              <a:lnSpc>
                <a:spcPct val="130000"/>
              </a:lnSpc>
            </a:pPr>
            <a:r>
              <a:rPr lang="zh-CN" altLang="en-US" sz="2200" dirty="0"/>
              <a:t>系统总线的工作频率，</a:t>
            </a:r>
            <a:r>
              <a:rPr lang="en-US" altLang="zh-CN" sz="2200" dirty="0"/>
              <a:t>CPU</a:t>
            </a:r>
            <a:r>
              <a:rPr lang="zh-CN" altLang="en-US" sz="2200" dirty="0"/>
              <a:t>与主板之间同步运行的速度</a:t>
            </a:r>
            <a:endParaRPr lang="zh-CN" altLang="en-US" sz="2200" dirty="0"/>
          </a:p>
          <a:p>
            <a:pPr lvl="1">
              <a:lnSpc>
                <a:spcPct val="130000"/>
              </a:lnSpc>
            </a:pPr>
            <a:r>
              <a:rPr lang="zh-CN" altLang="en-US" sz="2200" dirty="0"/>
              <a:t>标准外频</a:t>
            </a:r>
            <a:r>
              <a:rPr lang="en-US" altLang="zh-CN" sz="2200" dirty="0"/>
              <a:t>66MHz</a:t>
            </a:r>
            <a:r>
              <a:rPr lang="zh-CN" altLang="en-US" sz="2200" dirty="0"/>
              <a:t>、</a:t>
            </a:r>
            <a:r>
              <a:rPr lang="en-US" altLang="zh-CN" sz="2200" dirty="0"/>
              <a:t>100MHz</a:t>
            </a:r>
            <a:r>
              <a:rPr lang="zh-CN" altLang="en-US" sz="2200" dirty="0"/>
              <a:t>、</a:t>
            </a:r>
            <a:r>
              <a:rPr lang="en-US" altLang="zh-CN" sz="2200" dirty="0"/>
              <a:t>133MHz</a:t>
            </a:r>
            <a:r>
              <a:rPr lang="zh-CN" altLang="en-US" sz="2200" dirty="0"/>
              <a:t>、</a:t>
            </a:r>
            <a:r>
              <a:rPr lang="en-US" altLang="zh-CN" sz="2200" dirty="0"/>
              <a:t>200MHz</a:t>
            </a:r>
            <a:r>
              <a:rPr lang="zh-CN" altLang="en-US" sz="2200" dirty="0"/>
              <a:t>、</a:t>
            </a:r>
            <a:r>
              <a:rPr lang="en-US" altLang="zh-CN" sz="2200" dirty="0"/>
              <a:t>400MHz</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倍频</a:t>
            </a:r>
            <a:endParaRPr lang="en-US" altLang="zh-CN" sz="2600" b="1" dirty="0">
              <a:solidFill>
                <a:srgbClr val="404040"/>
              </a:solidFill>
            </a:endParaRPr>
          </a:p>
          <a:p>
            <a:pPr lvl="1">
              <a:lnSpc>
                <a:spcPct val="130000"/>
              </a:lnSpc>
            </a:pPr>
            <a:r>
              <a:rPr lang="zh-CN" altLang="en-US" sz="2200" b="1" dirty="0"/>
              <a:t>主频</a:t>
            </a:r>
            <a:r>
              <a:rPr lang="en-US" altLang="zh-CN" sz="2200" b="1" dirty="0"/>
              <a:t>=</a:t>
            </a:r>
            <a:r>
              <a:rPr lang="zh-CN" altLang="en-US" sz="2200" b="1" dirty="0"/>
              <a:t>外频</a:t>
            </a:r>
            <a:r>
              <a:rPr lang="en-US" altLang="zh-CN" sz="2200" b="1" dirty="0"/>
              <a:t>×</a:t>
            </a:r>
            <a:r>
              <a:rPr lang="zh-CN" altLang="en-US" sz="2200" b="1" dirty="0"/>
              <a:t>倍频</a:t>
            </a:r>
            <a:r>
              <a:rPr lang="zh-CN" altLang="en-US" sz="2200" dirty="0"/>
              <a:t> ，</a:t>
            </a:r>
            <a:r>
              <a:rPr lang="en-US" altLang="zh-CN" sz="2200" dirty="0">
                <a:sym typeface="Arial" panose="020B0604020202020204" pitchFamily="34" charset="0"/>
              </a:rPr>
              <a:t> Pentium4   2.4G </a:t>
            </a:r>
            <a:r>
              <a:rPr lang="zh-CN" altLang="en-US" sz="2200" dirty="0">
                <a:sym typeface="Arial" panose="020B0604020202020204" pitchFamily="34" charset="0"/>
              </a:rPr>
              <a:t>主频  </a:t>
            </a:r>
            <a:r>
              <a:rPr lang="en-US" altLang="zh-CN" sz="2200" dirty="0">
                <a:sym typeface="Arial" panose="020B0604020202020204" pitchFamily="34" charset="0"/>
              </a:rPr>
              <a:t>2400M = 133M (</a:t>
            </a:r>
            <a:r>
              <a:rPr lang="zh-CN" altLang="en-US" sz="2200" dirty="0">
                <a:sym typeface="Arial" panose="020B0604020202020204" pitchFamily="34" charset="0"/>
              </a:rPr>
              <a:t>外频</a:t>
            </a:r>
            <a:r>
              <a:rPr lang="en-US" altLang="zh-CN" sz="2200" dirty="0">
                <a:sym typeface="Arial" panose="020B0604020202020204" pitchFamily="34" charset="0"/>
              </a:rPr>
              <a:t>) × 18 (</a:t>
            </a:r>
            <a:r>
              <a:rPr lang="zh-CN" altLang="en-US" sz="2200" dirty="0">
                <a:sym typeface="Arial" panose="020B0604020202020204" pitchFamily="34" charset="0"/>
              </a:rPr>
              <a:t>倍频</a:t>
            </a:r>
            <a:r>
              <a:rPr lang="en-US" altLang="zh-CN" sz="2200" dirty="0">
                <a:sym typeface="Arial" panose="020B0604020202020204" pitchFamily="34" charset="0"/>
              </a:rPr>
              <a:t>)</a:t>
            </a:r>
            <a:endParaRPr lang="en-US" altLang="zh-CN" sz="2200" dirty="0">
              <a:sym typeface="Arial" panose="020B0604020202020204" pitchFamily="34" charset="0"/>
            </a:endParaRPr>
          </a:p>
          <a:p>
            <a:pPr lvl="1">
              <a:lnSpc>
                <a:spcPct val="130000"/>
              </a:lnSpc>
            </a:pPr>
            <a:r>
              <a:rPr lang="zh-CN" altLang="en-US" sz="2200" dirty="0"/>
              <a:t>调整倍频可以获得较高的主频，</a:t>
            </a:r>
            <a:r>
              <a:rPr lang="en-US" altLang="zh-CN" sz="2200" dirty="0"/>
              <a:t>486</a:t>
            </a:r>
            <a:r>
              <a:rPr lang="zh-CN" altLang="en-US" sz="2200" dirty="0"/>
              <a:t>后出现的技术，使得外设低频，</a:t>
            </a:r>
            <a:r>
              <a:rPr lang="en-US" altLang="zh-CN" sz="2200" dirty="0"/>
              <a:t>CPU</a:t>
            </a:r>
            <a:r>
              <a:rPr lang="zh-CN" altLang="en-US" sz="2200" dirty="0"/>
              <a:t>高频</a:t>
            </a:r>
            <a:endParaRPr lang="zh-CN" altLang="en-US" sz="2800" dirty="0">
              <a:solidFill>
                <a:schemeClr val="tx1">
                  <a:lumMod val="75000"/>
                  <a:lumOff val="25000"/>
                </a:schemeClr>
              </a:solidFill>
              <a:sym typeface="Arial" panose="020B0604020202020204" pitchFamily="34" charset="0"/>
            </a:endParaRPr>
          </a:p>
          <a:p>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CPU-Z</a:t>
            </a:r>
            <a:endParaRPr lang="zh-CN" altLang="en-US" dirty="0"/>
          </a:p>
        </p:txBody>
      </p:sp>
      <p:pic>
        <p:nvPicPr>
          <p:cNvPr id="4" name="内容占位符 3"/>
          <p:cNvPicPr>
            <a:picLocks noGrp="1" noChangeAspect="1"/>
          </p:cNvPicPr>
          <p:nvPr>
            <p:ph idx="1"/>
          </p:nvPr>
        </p:nvPicPr>
        <p:blipFill>
          <a:blip r:embed="rId1"/>
          <a:stretch>
            <a:fillRect/>
          </a:stretch>
        </p:blipFill>
        <p:spPr>
          <a:xfrm>
            <a:off x="3421836" y="774144"/>
            <a:ext cx="5626468" cy="5612507"/>
          </a:xfrm>
          <a:prstGeom prst="rect">
            <a:avLst/>
          </a:prstGeom>
        </p:spPr>
      </p:pic>
      <p:sp>
        <p:nvSpPr>
          <p:cNvPr id="5" name="矩形 4"/>
          <p:cNvSpPr/>
          <p:nvPr/>
        </p:nvSpPr>
        <p:spPr>
          <a:xfrm>
            <a:off x="3583173" y="4083138"/>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p:cNvSpPr>
            <a:spLocks noChangeArrowheads="1"/>
          </p:cNvSpPr>
          <p:nvPr/>
        </p:nvSpPr>
        <p:spPr bwMode="auto">
          <a:xfrm>
            <a:off x="7091916" y="2408349"/>
            <a:ext cx="3594100" cy="3581400"/>
          </a:xfrm>
          <a:prstGeom prst="rect">
            <a:avLst/>
          </a:prstGeom>
          <a:blipFill dpi="0" rotWithShape="1">
            <a:blip r:embed="rId1" cstate="print"/>
            <a:srcRect/>
            <a:tile tx="0" ty="0" sx="100000" sy="100000" flip="none" algn="tl"/>
          </a:blipFill>
          <a:ln w="9525">
            <a:miter lim="800000"/>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anose="020B0604030504040204" pitchFamily="34" charset="0"/>
              <a:ea typeface="华文细黑" panose="02010600040101010101" pitchFamily="2" charset="-122"/>
            </a:endParaRPr>
          </a:p>
        </p:txBody>
      </p:sp>
      <p:sp>
        <p:nvSpPr>
          <p:cNvPr id="5" name="Rectangle 5"/>
          <p:cNvSpPr>
            <a:spLocks noChangeArrowheads="1"/>
          </p:cNvSpPr>
          <p:nvPr/>
        </p:nvSpPr>
        <p:spPr bwMode="auto">
          <a:xfrm>
            <a:off x="914400" y="3429000"/>
            <a:ext cx="6454400" cy="2365744"/>
          </a:xfrm>
          <a:prstGeom prst="rect">
            <a:avLst/>
          </a:prstGeom>
          <a:noFill/>
          <a:ln w="9525">
            <a:noFill/>
            <a:miter lim="800000"/>
          </a:ln>
        </p:spPr>
        <p:txBody>
          <a:bodyPr/>
          <a:lstStyle/>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dirty="0">
                <a:solidFill>
                  <a:srgbClr val="000000"/>
                </a:solidFill>
                <a:latin typeface="微软雅黑" panose="020B0503020204020204" pitchFamily="34" charset="-122"/>
                <a:ea typeface="微软雅黑" panose="020B0503020204020204" pitchFamily="34" charset="-122"/>
              </a:rPr>
              <a:t>史上第一台机械计算机</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b="1" u="sng" dirty="0">
                <a:solidFill>
                  <a:srgbClr val="1387B7"/>
                </a:solidFill>
                <a:latin typeface="微软雅黑" panose="020B0503020204020204" pitchFamily="34" charset="-122"/>
                <a:ea typeface="微软雅黑" panose="020B0503020204020204" pitchFamily="34" charset="-122"/>
              </a:rPr>
              <a:t>十进制</a:t>
            </a:r>
            <a:r>
              <a:rPr lang="zh-CN" altLang="en-US" sz="2400" dirty="0">
                <a:solidFill>
                  <a:srgbClr val="000000"/>
                </a:solidFill>
                <a:latin typeface="微软雅黑" panose="020B0503020204020204" pitchFamily="34" charset="-122"/>
                <a:ea typeface="微软雅黑" panose="020B0503020204020204" pitchFamily="34" charset="-122"/>
              </a:rPr>
              <a:t>运算</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b="1" u="sng" dirty="0">
                <a:solidFill>
                  <a:srgbClr val="1387B7"/>
                </a:solidFill>
                <a:latin typeface="微软雅黑" panose="020B0503020204020204" pitchFamily="34" charset="-122"/>
                <a:ea typeface="微软雅黑" panose="020B0503020204020204" pitchFamily="34" charset="-122"/>
              </a:rPr>
              <a:t>齿轮旋转</a:t>
            </a:r>
            <a:r>
              <a:rPr lang="zh-CN" altLang="en-US" sz="2400" u="sng" dirty="0">
                <a:solidFill>
                  <a:srgbClr val="000000"/>
                </a:solidFill>
                <a:latin typeface="微软雅黑" panose="020B0503020204020204" pitchFamily="34" charset="-122"/>
                <a:ea typeface="微软雅黑" panose="020B0503020204020204" pitchFamily="34" charset="-122"/>
              </a:rPr>
              <a:t>完成加法</a:t>
            </a:r>
            <a:endParaRPr lang="zh-CN" altLang="en-US" sz="2400" u="sng"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b="1" u="sng" dirty="0">
                <a:solidFill>
                  <a:srgbClr val="1387B7"/>
                </a:solidFill>
                <a:latin typeface="微软雅黑" panose="020B0503020204020204" pitchFamily="34" charset="-122"/>
                <a:ea typeface="微软雅黑" panose="020B0503020204020204" pitchFamily="34" charset="-122"/>
              </a:rPr>
              <a:t>齿轮传动</a:t>
            </a:r>
            <a:r>
              <a:rPr lang="zh-CN" altLang="en-US" sz="2400" u="sng" dirty="0">
                <a:solidFill>
                  <a:srgbClr val="000000"/>
                </a:solidFill>
                <a:latin typeface="微软雅黑" panose="020B0503020204020204" pitchFamily="34" charset="-122"/>
                <a:ea typeface="微软雅黑" panose="020B0503020204020204" pitchFamily="34" charset="-122"/>
              </a:rPr>
              <a:t>完成进位</a:t>
            </a:r>
            <a:endParaRPr lang="zh-CN" altLang="en-US" sz="2400" u="sng" dirty="0">
              <a:solidFill>
                <a:srgbClr val="000000"/>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7549116" y="2721087"/>
            <a:ext cx="2654300" cy="2786062"/>
            <a:chOff x="1593" y="1912"/>
            <a:chExt cx="1672" cy="1755"/>
          </a:xfrm>
        </p:grpSpPr>
        <p:grpSp>
          <p:nvGrpSpPr>
            <p:cNvPr id="7" name="Group 7"/>
            <p:cNvGrpSpPr/>
            <p:nvPr/>
          </p:nvGrpSpPr>
          <p:grpSpPr bwMode="auto">
            <a:xfrm>
              <a:off x="1638" y="1912"/>
              <a:ext cx="1587" cy="1667"/>
              <a:chOff x="2078" y="1736"/>
              <a:chExt cx="1587" cy="1667"/>
            </a:xfrm>
          </p:grpSpPr>
          <p:sp>
            <p:nvSpPr>
              <p:cNvPr id="27" name="Oval 8"/>
              <p:cNvSpPr>
                <a:spLocks noChangeArrowheads="1"/>
              </p:cNvSpPr>
              <p:nvPr/>
            </p:nvSpPr>
            <p:spPr bwMode="auto">
              <a:xfrm>
                <a:off x="2078" y="1816"/>
                <a:ext cx="1587" cy="1587"/>
              </a:xfrm>
              <a:prstGeom prst="ellipse">
                <a:avLst/>
              </a:prstGeom>
              <a:solidFill>
                <a:srgbClr val="99FF33"/>
              </a:solidFill>
              <a:ln w="381000" algn="ctr">
                <a:solidFill>
                  <a:srgbClr val="FF6600"/>
                </a:solidFill>
                <a:rou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anose="020B0604020202020204" pitchFamily="34" charset="0"/>
                  <a:ea typeface="华文新魏" panose="02010800040101010101" pitchFamily="2" charset="-122"/>
                </a:endParaRPr>
              </a:p>
            </p:txBody>
          </p:sp>
          <p:sp>
            <p:nvSpPr>
              <p:cNvPr id="28" name="Oval 9"/>
              <p:cNvSpPr>
                <a:spLocks noChangeArrowheads="1"/>
              </p:cNvSpPr>
              <p:nvPr/>
            </p:nvSpPr>
            <p:spPr bwMode="auto">
              <a:xfrm>
                <a:off x="2794" y="1736"/>
                <a:ext cx="161" cy="160"/>
              </a:xfrm>
              <a:prstGeom prst="ellipse">
                <a:avLst/>
              </a:prstGeom>
              <a:solidFill>
                <a:srgbClr val="0099FF"/>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8" name="Text Box 10"/>
            <p:cNvSpPr txBox="1">
              <a:spLocks noChangeArrowheads="1"/>
            </p:cNvSpPr>
            <p:nvPr/>
          </p:nvSpPr>
          <p:spPr bwMode="auto">
            <a:xfrm rot="8640000">
              <a:off x="2015" y="2255"/>
              <a:ext cx="216"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6</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9" name="Text Box 11"/>
            <p:cNvSpPr txBox="1">
              <a:spLocks noChangeArrowheads="1"/>
            </p:cNvSpPr>
            <p:nvPr/>
          </p:nvSpPr>
          <p:spPr bwMode="auto">
            <a:xfrm rot="10800000">
              <a:off x="2322" y="215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5</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0" name="Text Box 12"/>
            <p:cNvSpPr txBox="1">
              <a:spLocks noChangeArrowheads="1"/>
            </p:cNvSpPr>
            <p:nvPr/>
          </p:nvSpPr>
          <p:spPr bwMode="auto">
            <a:xfrm rot="12960000">
              <a:off x="2647" y="2263"/>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4</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1" name="Text Box 13"/>
            <p:cNvSpPr txBox="1">
              <a:spLocks noChangeArrowheads="1"/>
            </p:cNvSpPr>
            <p:nvPr/>
          </p:nvSpPr>
          <p:spPr bwMode="auto">
            <a:xfrm rot="15120000">
              <a:off x="2812" y="2515"/>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3</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2" name="Text Box 14"/>
            <p:cNvSpPr txBox="1">
              <a:spLocks noChangeArrowheads="1"/>
            </p:cNvSpPr>
            <p:nvPr/>
          </p:nvSpPr>
          <p:spPr bwMode="auto">
            <a:xfrm rot="17280000">
              <a:off x="2813" y="2822"/>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2</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3" name="Text Box 15"/>
            <p:cNvSpPr txBox="1">
              <a:spLocks noChangeArrowheads="1"/>
            </p:cNvSpPr>
            <p:nvPr/>
          </p:nvSpPr>
          <p:spPr bwMode="auto">
            <a:xfrm rot="19440000">
              <a:off x="2609" y="3077"/>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1</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4" name="Text Box 16"/>
            <p:cNvSpPr txBox="1">
              <a:spLocks noChangeArrowheads="1"/>
            </p:cNvSpPr>
            <p:nvPr/>
          </p:nvSpPr>
          <p:spPr bwMode="auto">
            <a:xfrm>
              <a:off x="2330" y="3166"/>
              <a:ext cx="214"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0</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5" name="Text Box 17"/>
            <p:cNvSpPr txBox="1">
              <a:spLocks noChangeArrowheads="1"/>
            </p:cNvSpPr>
            <p:nvPr/>
          </p:nvSpPr>
          <p:spPr bwMode="auto">
            <a:xfrm rot="2160000">
              <a:off x="2031" y="307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9</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6" name="Text Box 18"/>
            <p:cNvSpPr txBox="1">
              <a:spLocks noChangeArrowheads="1"/>
            </p:cNvSpPr>
            <p:nvPr/>
          </p:nvSpPr>
          <p:spPr bwMode="auto">
            <a:xfrm rot="4320000">
              <a:off x="1819" y="2801"/>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8</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7" name="Text Box 19"/>
            <p:cNvSpPr txBox="1">
              <a:spLocks noChangeArrowheads="1"/>
            </p:cNvSpPr>
            <p:nvPr/>
          </p:nvSpPr>
          <p:spPr bwMode="auto">
            <a:xfrm rot="6480000">
              <a:off x="1825" y="251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anose="020B0604020202020204" pitchFamily="34" charset="0"/>
                  <a:ea typeface="华文新魏" panose="02010800040101010101" pitchFamily="2" charset="-122"/>
                </a:rPr>
                <a:t>7</a:t>
              </a:r>
              <a:endParaRPr lang="en-US" altLang="zh-CN" sz="2400" b="1" i="1" u="sng" dirty="0">
                <a:solidFill>
                  <a:srgbClr val="FF3300"/>
                </a:solidFill>
                <a:latin typeface="Arial" panose="020B0604020202020204" pitchFamily="34" charset="0"/>
                <a:ea typeface="华文新魏" panose="02010800040101010101" pitchFamily="2" charset="-122"/>
              </a:endParaRPr>
            </a:p>
          </p:txBody>
        </p:sp>
        <p:sp>
          <p:nvSpPr>
            <p:cNvPr id="18" name="Oval 20"/>
            <p:cNvSpPr>
              <a:spLocks noChangeArrowheads="1"/>
            </p:cNvSpPr>
            <p:nvPr/>
          </p:nvSpPr>
          <p:spPr bwMode="auto">
            <a:xfrm>
              <a:off x="2814" y="2063"/>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 name="Oval 21"/>
            <p:cNvSpPr>
              <a:spLocks noChangeArrowheads="1"/>
            </p:cNvSpPr>
            <p:nvPr/>
          </p:nvSpPr>
          <p:spPr bwMode="auto">
            <a:xfrm>
              <a:off x="3103" y="2472"/>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0" name="Oval 22"/>
            <p:cNvSpPr>
              <a:spLocks noChangeArrowheads="1"/>
            </p:cNvSpPr>
            <p:nvPr/>
          </p:nvSpPr>
          <p:spPr bwMode="auto">
            <a:xfrm>
              <a:off x="3104" y="2961"/>
              <a:ext cx="161" cy="160"/>
            </a:xfrm>
            <a:prstGeom prst="ellipse">
              <a:avLst/>
            </a:prstGeom>
            <a:solidFill>
              <a:srgbClr val="D6009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1" name="Oval 23"/>
            <p:cNvSpPr>
              <a:spLocks noChangeArrowheads="1"/>
            </p:cNvSpPr>
            <p:nvPr/>
          </p:nvSpPr>
          <p:spPr bwMode="auto">
            <a:xfrm>
              <a:off x="2809" y="3346"/>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2" name="Oval 24"/>
            <p:cNvSpPr>
              <a:spLocks noChangeArrowheads="1"/>
            </p:cNvSpPr>
            <p:nvPr/>
          </p:nvSpPr>
          <p:spPr bwMode="auto">
            <a:xfrm>
              <a:off x="2354" y="3507"/>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3" name="Oval 25"/>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4" name="Oval 26"/>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5" name="Oval 27"/>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6" name="Oval 28"/>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29" name="AutoShape 29"/>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anose="020B0604020202020204" pitchFamily="34" charset="0"/>
              <a:ea typeface="华文新魏" panose="02010800040101010101"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30" name="AutoShape 30"/>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nvGrpSpPr>
          <p:cNvPr id="31" name="Group 31"/>
          <p:cNvGrpSpPr/>
          <p:nvPr/>
        </p:nvGrpSpPr>
        <p:grpSpPr bwMode="auto">
          <a:xfrm>
            <a:off x="7695166" y="2973500"/>
            <a:ext cx="2319338" cy="2141538"/>
            <a:chOff x="2113" y="1899"/>
            <a:chExt cx="1461" cy="1349"/>
          </a:xfrm>
        </p:grpSpPr>
        <p:sp>
          <p:nvSpPr>
            <p:cNvPr id="32" name="Rectangle 32"/>
            <p:cNvSpPr>
              <a:spLocks noChangeArrowheads="1"/>
            </p:cNvSpPr>
            <p:nvPr/>
          </p:nvSpPr>
          <p:spPr bwMode="auto">
            <a:xfrm>
              <a:off x="2113" y="2313"/>
              <a:ext cx="337"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+7</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3" name="Rectangle 33"/>
            <p:cNvSpPr>
              <a:spLocks noChangeArrowheads="1"/>
            </p:cNvSpPr>
            <p:nvPr/>
          </p:nvSpPr>
          <p:spPr bwMode="auto">
            <a:xfrm>
              <a:off x="2187" y="2690"/>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8</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4" name="Rectangle 34"/>
            <p:cNvSpPr>
              <a:spLocks noChangeArrowheads="1"/>
            </p:cNvSpPr>
            <p:nvPr/>
          </p:nvSpPr>
          <p:spPr bwMode="auto">
            <a:xfrm>
              <a:off x="2395" y="2010"/>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6</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5" name="Rectangle 35"/>
            <p:cNvSpPr>
              <a:spLocks noChangeArrowheads="1"/>
            </p:cNvSpPr>
            <p:nvPr/>
          </p:nvSpPr>
          <p:spPr bwMode="auto">
            <a:xfrm>
              <a:off x="2691" y="1899"/>
              <a:ext cx="337"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anose="020B0604020202020204" pitchFamily="34" charset="0"/>
                  <a:ea typeface="华文新魏" panose="02010800040101010101" pitchFamily="2" charset="-122"/>
                </a:rPr>
                <a:t>+5</a:t>
              </a:r>
              <a:endParaRPr lang="en-US" altLang="zh-CN" sz="2400" b="1" i="1" dirty="0">
                <a:solidFill>
                  <a:srgbClr val="000000"/>
                </a:solidFill>
                <a:latin typeface="Arial" panose="020B0604020202020204" pitchFamily="34" charset="0"/>
                <a:ea typeface="华文新魏" panose="02010800040101010101" pitchFamily="2" charset="-122"/>
              </a:endParaRPr>
            </a:p>
          </p:txBody>
        </p:sp>
        <p:sp>
          <p:nvSpPr>
            <p:cNvPr id="36" name="Rectangle 36"/>
            <p:cNvSpPr>
              <a:spLocks noChangeArrowheads="1"/>
            </p:cNvSpPr>
            <p:nvPr/>
          </p:nvSpPr>
          <p:spPr bwMode="auto">
            <a:xfrm>
              <a:off x="3109" y="2012"/>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4</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7" name="Rectangle 37"/>
            <p:cNvSpPr>
              <a:spLocks noChangeArrowheads="1"/>
            </p:cNvSpPr>
            <p:nvPr/>
          </p:nvSpPr>
          <p:spPr bwMode="auto">
            <a:xfrm>
              <a:off x="3350" y="2317"/>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3</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8" name="Rectangle 38"/>
            <p:cNvSpPr>
              <a:spLocks noChangeArrowheads="1"/>
            </p:cNvSpPr>
            <p:nvPr/>
          </p:nvSpPr>
          <p:spPr bwMode="auto">
            <a:xfrm>
              <a:off x="3335" y="2686"/>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2</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9" name="Rectangle 39"/>
            <p:cNvSpPr>
              <a:spLocks noChangeArrowheads="1"/>
            </p:cNvSpPr>
            <p:nvPr/>
          </p:nvSpPr>
          <p:spPr bwMode="auto">
            <a:xfrm>
              <a:off x="3121" y="2951"/>
              <a:ext cx="223" cy="261"/>
            </a:xfrm>
            <a:prstGeom prst="rect">
              <a:avLst/>
            </a:prstGeom>
            <a:no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1</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40" name="Rectangle 40"/>
            <p:cNvSpPr>
              <a:spLocks noChangeArrowheads="1"/>
            </p:cNvSpPr>
            <p:nvPr/>
          </p:nvSpPr>
          <p:spPr bwMode="auto">
            <a:xfrm>
              <a:off x="2404" y="2987"/>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9</a:t>
              </a:r>
              <a:endParaRPr lang="en-US" altLang="zh-CN" sz="2400" b="1" i="1">
                <a:solidFill>
                  <a:srgbClr val="000000"/>
                </a:solidFill>
                <a:latin typeface="Arial" panose="020B0604020202020204" pitchFamily="34" charset="0"/>
                <a:ea typeface="华文新魏" panose="02010800040101010101" pitchFamily="2" charset="-122"/>
              </a:endParaRPr>
            </a:p>
          </p:txBody>
        </p:sp>
      </p:grpSp>
      <p:sp>
        <p:nvSpPr>
          <p:cNvPr id="41" name="Oval 51"/>
          <p:cNvSpPr>
            <a:spLocks noChangeArrowheads="1"/>
          </p:cNvSpPr>
          <p:nvPr/>
        </p:nvSpPr>
        <p:spPr bwMode="auto">
          <a:xfrm>
            <a:off x="8693704" y="4683237"/>
            <a:ext cx="444500" cy="431800"/>
          </a:xfrm>
          <a:prstGeom prst="ellipse">
            <a:avLst/>
          </a:prstGeom>
          <a:noFill/>
          <a:ln w="38100" algn="ctr">
            <a:solidFill>
              <a:srgbClr val="0099FF"/>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pic>
        <p:nvPicPr>
          <p:cNvPr id="42" name="图片 4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a:fillRect/>
          </a:stretch>
        </p:blipFill>
        <p:spPr>
          <a:xfrm>
            <a:off x="704497" y="1244244"/>
            <a:ext cx="5499228" cy="195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10800000">
                                      <p:cBhvr>
                                        <p:cTn id="39" dur="5000" fill="hold"/>
                                        <p:tgtEl>
                                          <p:spTgt spid="6"/>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8" presetClass="emph" presetSubtype="0" fill="hold" nodeType="clickEffect">
                                  <p:stCondLst>
                                    <p:cond delay="0"/>
                                  </p:stCondLst>
                                  <p:childTnLst>
                                    <p:animRot by="15120000">
                                      <p:cBhvr>
                                        <p:cTn id="43"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29" grpId="0" animBg="1"/>
      <p:bldP spid="30" grpId="0" animBg="1"/>
      <p:bldP spid="4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487822" y="257614"/>
            <a:ext cx="10515600" cy="617641"/>
          </a:xfrm>
        </p:spPr>
        <p:txBody>
          <a:bodyPr/>
          <a:lstStyle/>
          <a:p>
            <a:r>
              <a:rPr lang="en-US" altLang="zh-CN" dirty="0"/>
              <a:t>CPI   </a:t>
            </a:r>
            <a:r>
              <a:rPr lang="en-US" altLang="zh-CN" dirty="0">
                <a:sym typeface="Symbol" panose="05050102010706020507" pitchFamily="18" charset="2"/>
              </a:rPr>
              <a:t>(Clock cycles Per Instruction)</a:t>
            </a:r>
            <a:endParaRPr lang="zh-CN" altLang="en-US" dirty="0"/>
          </a:p>
        </p:txBody>
      </p:sp>
      <p:sp>
        <p:nvSpPr>
          <p:cNvPr id="135171" name="内容占位符 2"/>
          <p:cNvSpPr>
            <a:spLocks noGrp="1"/>
          </p:cNvSpPr>
          <p:nvPr>
            <p:ph idx="1"/>
          </p:nvPr>
        </p:nvSpPr>
        <p:spPr/>
        <p:txBody>
          <a:bodyPr>
            <a:normAutofit/>
          </a:bodyPr>
          <a:lstStyle/>
          <a:p>
            <a:pPr>
              <a:lnSpc>
                <a:spcPct val="130000"/>
              </a:lnSpc>
              <a:spcAft>
                <a:spcPct val="20000"/>
              </a:spcAft>
            </a:pPr>
            <a:r>
              <a:rPr lang="zh-CN" altLang="en-US" b="1" dirty="0">
                <a:solidFill>
                  <a:schemeClr val="tx1">
                    <a:lumMod val="75000"/>
                    <a:lumOff val="25000"/>
                  </a:schemeClr>
                </a:solidFill>
                <a:sym typeface="Arial" panose="020B0604020202020204" pitchFamily="34" charset="0"/>
              </a:rPr>
              <a:t>执行一条指令 </a:t>
            </a:r>
            <a:r>
              <a:rPr lang="en-US" altLang="zh-CN" b="1" dirty="0">
                <a:solidFill>
                  <a:schemeClr val="tx1">
                    <a:lumMod val="75000"/>
                    <a:lumOff val="25000"/>
                  </a:schemeClr>
                </a:solidFill>
                <a:sym typeface="Arial" panose="020B0604020202020204" pitchFamily="34" charset="0"/>
              </a:rPr>
              <a:t>(</a:t>
            </a:r>
            <a:r>
              <a:rPr lang="zh-CN" altLang="en-US" b="1" dirty="0">
                <a:solidFill>
                  <a:schemeClr val="tx1">
                    <a:lumMod val="75000"/>
                    <a:lumOff val="25000"/>
                  </a:schemeClr>
                </a:solidFill>
                <a:sym typeface="Arial" panose="020B0604020202020204" pitchFamily="34" charset="0"/>
              </a:rPr>
              <a:t>平均</a:t>
            </a:r>
            <a:r>
              <a:rPr lang="en-US" altLang="zh-CN" b="1" dirty="0">
                <a:solidFill>
                  <a:schemeClr val="tx1">
                    <a:lumMod val="75000"/>
                    <a:lumOff val="25000"/>
                  </a:schemeClr>
                </a:solidFill>
                <a:sym typeface="Arial" panose="020B0604020202020204" pitchFamily="34" charset="0"/>
              </a:rPr>
              <a:t>) </a:t>
            </a:r>
            <a:r>
              <a:rPr lang="zh-CN" altLang="en-US" b="1" dirty="0">
                <a:solidFill>
                  <a:schemeClr val="tx1">
                    <a:lumMod val="75000"/>
                    <a:lumOff val="25000"/>
                  </a:schemeClr>
                </a:solidFill>
                <a:sym typeface="Arial" panose="020B0604020202020204" pitchFamily="34" charset="0"/>
              </a:rPr>
              <a:t>需要的时钟周期数</a:t>
            </a:r>
            <a:endParaRPr lang="en-US" altLang="zh-CN" b="1"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r>
              <a:rPr lang="en-US" altLang="zh-CN" dirty="0">
                <a:solidFill>
                  <a:schemeClr val="bg1">
                    <a:lumMod val="50000"/>
                  </a:schemeClr>
                </a:solidFill>
              </a:rPr>
              <a:t> (</a:t>
            </a:r>
            <a:r>
              <a:rPr lang="zh-CN" altLang="en-US" dirty="0">
                <a:solidFill>
                  <a:schemeClr val="bg1">
                    <a:lumMod val="50000"/>
                  </a:schemeClr>
                </a:solidFill>
              </a:rPr>
              <a:t>是否固定？</a:t>
            </a:r>
            <a:r>
              <a:rPr lang="en-US" altLang="zh-CN" dirty="0">
                <a:solidFill>
                  <a:schemeClr val="bg1">
                    <a:lumMod val="50000"/>
                  </a:schemeClr>
                </a:solidFill>
              </a:rPr>
              <a:t>)</a:t>
            </a:r>
            <a:endParaRPr lang="en-US" altLang="zh-CN" dirty="0">
              <a:solidFill>
                <a:schemeClr val="bg1">
                  <a:lumMod val="50000"/>
                </a:schemeClr>
              </a:solidFill>
            </a:endParaRPr>
          </a:p>
          <a:p>
            <a:pPr lvl="1">
              <a:lnSpc>
                <a:spcPct val="130000"/>
              </a:lnSpc>
              <a:spcAft>
                <a:spcPct val="20000"/>
              </a:spcAft>
            </a:pPr>
            <a:r>
              <a:rPr lang="zh-CN" altLang="en-US" dirty="0"/>
              <a:t>一段程序中所有指令的</a:t>
            </a:r>
            <a:r>
              <a:rPr lang="en-US" altLang="zh-CN" dirty="0"/>
              <a:t>CPI</a:t>
            </a:r>
            <a:endParaRPr lang="en-US" altLang="zh-CN" dirty="0"/>
          </a:p>
          <a:p>
            <a:pPr lvl="1">
              <a:lnSpc>
                <a:spcPct val="130000"/>
              </a:lnSpc>
              <a:spcAft>
                <a:spcPct val="20000"/>
              </a:spcAft>
            </a:pPr>
            <a:r>
              <a:rPr lang="zh-CN" altLang="en-US" dirty="0"/>
              <a:t>指令系统</a:t>
            </a:r>
            <a:r>
              <a:rPr lang="en-US" altLang="zh-CN" dirty="0"/>
              <a:t>CPI </a:t>
            </a:r>
            <a:endParaRPr lang="en-US" altLang="zh-CN" dirty="0"/>
          </a:p>
          <a:p>
            <a:pPr lvl="0">
              <a:lnSpc>
                <a:spcPct val="130000"/>
              </a:lnSpc>
              <a:spcAft>
                <a:spcPct val="20000"/>
              </a:spcAft>
            </a:pPr>
            <a:r>
              <a:rPr lang="en-US" altLang="zh-CN" b="1" dirty="0"/>
              <a:t>IPC</a:t>
            </a:r>
            <a:r>
              <a:rPr lang="en-US" altLang="zh-CN" dirty="0">
                <a:sym typeface="+mn-ea"/>
              </a:rPr>
              <a:t> </a:t>
            </a:r>
            <a:r>
              <a:rPr lang="en-US" altLang="zh-CN" dirty="0">
                <a:sym typeface="Symbol" panose="05050102010706020507" pitchFamily="18" charset="2"/>
              </a:rPr>
              <a:t>(</a:t>
            </a:r>
            <a:r>
              <a:rPr lang="en-US" altLang="zh-CN" dirty="0">
                <a:sym typeface="Symbol" panose="05050102010706020507" pitchFamily="18" charset="2"/>
              </a:rPr>
              <a:t>Instructions Per clock)</a:t>
            </a:r>
            <a:endParaRPr lang="zh-CN" altLang="en-US" dirty="0"/>
          </a:p>
          <a:p>
            <a:pPr lvl="0">
              <a:lnSpc>
                <a:spcPct val="130000"/>
              </a:lnSpc>
              <a:spcAft>
                <a:spcPct val="20000"/>
              </a:spcAft>
            </a:pPr>
            <a:r>
              <a:rPr lang="en-US" altLang="zh-CN" dirty="0">
                <a:solidFill>
                  <a:srgbClr val="244B61"/>
                </a:solidFill>
                <a:sym typeface="Symbol" panose="05050102010706020507" pitchFamily="18" charset="2"/>
              </a:rPr>
              <a:t>CPI = </a:t>
            </a:r>
            <a:r>
              <a:rPr lang="zh-CN" altLang="en-US" dirty="0">
                <a:solidFill>
                  <a:srgbClr val="244B61"/>
                </a:solidFill>
                <a:sym typeface="Symbol" panose="05050102010706020507" pitchFamily="18" charset="2"/>
              </a:rPr>
              <a:t>一段程序中所有指令的时钟周期数之和 </a:t>
            </a:r>
            <a:r>
              <a:rPr lang="en-US" altLang="zh-CN" dirty="0">
                <a:solidFill>
                  <a:srgbClr val="244B61"/>
                </a:solidFill>
                <a:sym typeface="Symbol" panose="05050102010706020507" pitchFamily="18" charset="2"/>
              </a:rPr>
              <a:t>/ </a:t>
            </a:r>
            <a:r>
              <a:rPr lang="zh-CN" altLang="en-US" dirty="0">
                <a:solidFill>
                  <a:srgbClr val="244B61"/>
                </a:solidFill>
                <a:sym typeface="Symbol" panose="05050102010706020507" pitchFamily="18" charset="2"/>
              </a:rPr>
              <a:t>指令条数   </a:t>
            </a:r>
            <a:r>
              <a:rPr lang="zh-CN" altLang="en-US" dirty="0">
                <a:solidFill>
                  <a:srgbClr val="0070C0"/>
                </a:solidFill>
                <a:sym typeface="Symbol" panose="05050102010706020507" pitchFamily="18" charset="2"/>
              </a:rPr>
              <a:t>    </a:t>
            </a:r>
            <a:r>
              <a:rPr lang="en-US" altLang="zh-CN" sz="2400" dirty="0">
                <a:solidFill>
                  <a:srgbClr val="C00000"/>
                </a:solidFill>
                <a:latin typeface="Times New Roman" panose="02020603050405020304" pitchFamily="18" charset="0"/>
                <a:sym typeface="Symbol" panose="05050102010706020507" pitchFamily="18" charset="2"/>
              </a:rPr>
              <a:t>//</a:t>
            </a:r>
            <a:r>
              <a:rPr lang="zh-CN" altLang="en-US" sz="2400" dirty="0">
                <a:solidFill>
                  <a:srgbClr val="C00000"/>
                </a:solidFill>
                <a:latin typeface="Times New Roman" panose="02020603050405020304" pitchFamily="18" charset="0"/>
                <a:sym typeface="Symbol" panose="05050102010706020507" pitchFamily="18" charset="2"/>
              </a:rPr>
              <a:t>统计</a:t>
            </a:r>
            <a:endParaRPr lang="zh-CN" altLang="en-US" sz="2400" dirty="0">
              <a:solidFill>
                <a:srgbClr val="C00000"/>
              </a:solidFill>
              <a:latin typeface="Times New Roman" panose="02020603050405020304" pitchFamily="18" charset="0"/>
              <a:sym typeface="Symbol" panose="05050102010706020507" pitchFamily="18" charset="2"/>
            </a:endParaRPr>
          </a:p>
          <a:p>
            <a:pPr>
              <a:lnSpc>
                <a:spcPct val="130000"/>
              </a:lnSpc>
              <a:spcAft>
                <a:spcPct val="20000"/>
              </a:spcAft>
              <a:buNone/>
            </a:pPr>
            <a:r>
              <a:rPr lang="zh-CN" altLang="en-US" sz="2400" dirty="0">
                <a:solidFill>
                  <a:srgbClr val="000000"/>
                </a:solidFill>
                <a:latin typeface="Times New Roman" panose="02020603050405020304" pitchFamily="18" charset="0"/>
                <a:sym typeface="Symbol" panose="05050102010706020507" pitchFamily="18" charset="2"/>
              </a:rPr>
              <a:t>           </a:t>
            </a:r>
            <a:r>
              <a:rPr lang="zh-CN" altLang="en-US" dirty="0">
                <a:solidFill>
                  <a:srgbClr val="0070C0"/>
                </a:solidFill>
                <a:sym typeface="Symbol" panose="05050102010706020507" pitchFamily="18" charset="2"/>
              </a:rPr>
              <a:t> </a:t>
            </a:r>
            <a:r>
              <a:rPr lang="en-US" altLang="zh-CN" dirty="0">
                <a:solidFill>
                  <a:srgbClr val="244B61"/>
                </a:solidFill>
                <a:sym typeface="Symbol" panose="05050102010706020507" pitchFamily="18" charset="2"/>
              </a:rPr>
              <a:t>=  </a:t>
            </a:r>
            <a:r>
              <a:rPr lang="zh-CN" altLang="en-US" dirty="0">
                <a:solidFill>
                  <a:srgbClr val="244B61"/>
                </a:solidFill>
                <a:latin typeface="Times New Roman" panose="02020603050405020304" pitchFamily="18" charset="0"/>
                <a:sym typeface="Symbol" panose="05050102010706020507" pitchFamily="18" charset="2"/>
              </a:rPr>
              <a:t>程序中各类指令的</a:t>
            </a:r>
            <a:r>
              <a:rPr lang="en-US" altLang="zh-CN" dirty="0">
                <a:solidFill>
                  <a:srgbClr val="244B61"/>
                </a:solidFill>
                <a:latin typeface="Times New Roman" panose="02020603050405020304" pitchFamily="18" charset="0"/>
                <a:sym typeface="Symbol" panose="05050102010706020507" pitchFamily="18" charset="2"/>
              </a:rPr>
              <a:t>CPI    </a:t>
            </a:r>
            <a:r>
              <a:rPr lang="zh-CN" altLang="en-US" dirty="0">
                <a:solidFill>
                  <a:srgbClr val="244B61"/>
                </a:solidFill>
                <a:latin typeface="Times New Roman" panose="02020603050405020304" pitchFamily="18" charset="0"/>
                <a:sym typeface="Symbol" panose="05050102010706020507" pitchFamily="18" charset="2"/>
              </a:rPr>
              <a:t>程序中该类指令的比例          </a:t>
            </a:r>
            <a:r>
              <a:rPr lang="zh-CN" altLang="en-US" dirty="0">
                <a:solidFill>
                  <a:srgbClr val="000000"/>
                </a:solidFill>
                <a:latin typeface="Times New Roman" panose="02020603050405020304" pitchFamily="18" charset="0"/>
                <a:sym typeface="Symbol" panose="05050102010706020507" pitchFamily="18" charset="2"/>
              </a:rPr>
              <a:t> </a:t>
            </a:r>
            <a:r>
              <a:rPr lang="en-US" altLang="zh-CN" sz="2400" dirty="0">
                <a:solidFill>
                  <a:srgbClr val="C00000"/>
                </a:solidFill>
                <a:latin typeface="Times New Roman" panose="02020603050405020304" pitchFamily="18" charset="0"/>
                <a:sym typeface="Symbol" panose="05050102010706020507" pitchFamily="18" charset="2"/>
              </a:rPr>
              <a:t>//</a:t>
            </a:r>
            <a:r>
              <a:rPr lang="zh-CN" altLang="en-US" sz="2400" dirty="0">
                <a:solidFill>
                  <a:srgbClr val="C00000"/>
                </a:solidFill>
                <a:latin typeface="Times New Roman" panose="02020603050405020304" pitchFamily="18" charset="0"/>
                <a:sym typeface="Symbol" panose="05050102010706020507" pitchFamily="18" charset="2"/>
              </a:rPr>
              <a:t>加权</a:t>
            </a:r>
            <a:endParaRPr lang="zh-CN" altLang="en-US" sz="2400" dirty="0">
              <a:solidFill>
                <a:srgbClr val="C00000"/>
              </a:solidFill>
              <a:latin typeface="Times New Roman" panose="02020603050405020304" pitchFamily="18" charset="0"/>
              <a:sym typeface="Symbol" panose="05050102010706020507" pitchFamily="18" charset="2"/>
            </a:endParaRPr>
          </a:p>
          <a:p>
            <a:pPr>
              <a:lnSpc>
                <a:spcPct val="130000"/>
              </a:lnSpc>
              <a:spcAft>
                <a:spcPct val="20000"/>
              </a:spcAft>
              <a:buNone/>
            </a:pPr>
            <a:endParaRPr lang="en-US" altLang="zh-CN" sz="2000" dirty="0">
              <a:solidFill>
                <a:srgbClr val="000000"/>
              </a:solidFill>
              <a:latin typeface="Times New Roman" panose="02020603050405020304" pitchFamily="18" charset="0"/>
              <a:sym typeface="Symbol" panose="05050102010706020507" pitchFamily="18" charset="2"/>
            </a:endParaRPr>
          </a:p>
          <a:p>
            <a:pPr>
              <a:lnSpc>
                <a:spcPct val="130000"/>
              </a:lnSpc>
              <a:spcAft>
                <a:spcPct val="20000"/>
              </a:spcAft>
              <a:buNone/>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a:spcBef>
                <a:spcPct val="30000"/>
              </a:spcBef>
              <a:spcAft>
                <a:spcPct val="30000"/>
              </a:spcAft>
            </a:pPr>
            <a:endParaRPr lang="zh-CN" altLang="en-US" sz="2600" dirty="0">
              <a:solidFill>
                <a:srgbClr val="000000"/>
              </a:solidFill>
              <a:latin typeface="Times New Roman" panose="02020603050405020304" pitchFamily="18" charset="0"/>
              <a:sym typeface="Symbol" panose="05050102010706020507" pitchFamily="18" charset="2"/>
            </a:endParaRPr>
          </a:p>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ADD---Intel 80386</a:t>
            </a:r>
            <a:r>
              <a:rPr lang="zh-CN" altLang="en-US" dirty="0"/>
              <a:t>手册</a:t>
            </a:r>
            <a:endParaRPr lang="zh-CN" altLang="en-US" dirty="0"/>
          </a:p>
        </p:txBody>
      </p:sp>
      <p:pic>
        <p:nvPicPr>
          <p:cNvPr id="5" name="内容占位符 4"/>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818590" y="1222857"/>
            <a:ext cx="10736192" cy="4582520"/>
          </a:xfrm>
          <a:prstGeom prst="rect">
            <a:avLst/>
          </a:prstGeom>
        </p:spPr>
      </p:pic>
      <p:sp>
        <p:nvSpPr>
          <p:cNvPr id="3" name="圆角矩形 2"/>
          <p:cNvSpPr/>
          <p:nvPr/>
        </p:nvSpPr>
        <p:spPr>
          <a:xfrm>
            <a:off x="818515" y="3072765"/>
            <a:ext cx="4625975" cy="246380"/>
          </a:xfrm>
          <a:prstGeom prst="round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818515" y="5400040"/>
            <a:ext cx="4625975" cy="246380"/>
          </a:xfrm>
          <a:prstGeom prst="round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MUL</a:t>
            </a:r>
            <a:r>
              <a:rPr lang="zh-CN" altLang="en-US" dirty="0"/>
              <a:t>、</a:t>
            </a:r>
            <a:r>
              <a:rPr lang="en-US" altLang="zh-CN" dirty="0"/>
              <a:t>DIV---Intel 80386</a:t>
            </a:r>
            <a:r>
              <a:rPr lang="zh-CN" altLang="en-US" dirty="0"/>
              <a:t>手册</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809477" y="3864626"/>
            <a:ext cx="10552843" cy="1960833"/>
          </a:xfrm>
          <a:prstGeom prst="rect">
            <a:avLst/>
          </a:prstGeom>
        </p:spPr>
      </p:pic>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743027" y="1293887"/>
            <a:ext cx="10038387" cy="2039847"/>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p:cNvSpPr/>
          <p:nvPr/>
        </p:nvSpPr>
        <p:spPr>
          <a:xfrm>
            <a:off x="2159632" y="1658494"/>
            <a:ext cx="7402391" cy="370278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每秒执行指令的条数  </a:t>
            </a:r>
            <a:r>
              <a:rPr lang="en-US" altLang="zh-CN"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以</a:t>
            </a:r>
            <a:r>
              <a:rPr lang="zh-CN" altLang="en-US" sz="2800" dirty="0">
                <a:solidFill>
                  <a:srgbClr val="18978B"/>
                </a:solidFill>
                <a:latin typeface="微软雅黑" panose="020B0503020204020204" pitchFamily="34" charset="-122"/>
                <a:ea typeface="微软雅黑" panose="020B0503020204020204" pitchFamily="34" charset="-122"/>
                <a:sym typeface="Symbol" panose="05050102010706020507" pitchFamily="18" charset="2"/>
              </a:rPr>
              <a:t>百万</a:t>
            </a:r>
            <a:r>
              <a:rPr lang="zh-CN" altLang="en-US"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为单位</a:t>
            </a:r>
            <a:r>
              <a:rPr lang="en-US" altLang="zh-CN"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8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grpSp>
        <p:nvGrpSpPr>
          <p:cNvPr id="32" name="Group 32"/>
          <p:cNvGrpSpPr/>
          <p:nvPr/>
        </p:nvGrpSpPr>
        <p:grpSpPr bwMode="auto">
          <a:xfrm>
            <a:off x="5716672" y="5565989"/>
            <a:ext cx="2288256" cy="946150"/>
            <a:chOff x="3312" y="3387"/>
            <a:chExt cx="1200" cy="596"/>
          </a:xfrm>
        </p:grpSpPr>
        <p:sp>
          <p:nvSpPr>
            <p:cNvPr id="33" name="Rectangle 33"/>
            <p:cNvSpPr>
              <a:spLocks noChangeArrowheads="1"/>
            </p:cNvSpPr>
            <p:nvPr/>
          </p:nvSpPr>
          <p:spPr bwMode="auto">
            <a:xfrm>
              <a:off x="3500" y="3743"/>
              <a:ext cx="436" cy="233"/>
            </a:xfrm>
            <a:prstGeom prst="rect">
              <a:avLst/>
            </a:prstGeom>
            <a:noFill/>
            <a:ln w="9525">
              <a:noFill/>
              <a:miter lim="800000"/>
            </a:ln>
          </p:spPr>
          <p:txBody>
            <a:bodyPr lIns="0" tIns="0" rIns="0" bIns="0">
              <a:spAutoFit/>
            </a:bodyPr>
            <a:lstStyle/>
            <a:p>
              <a:pPr algn="r" fontAlgn="base">
                <a:spcBef>
                  <a:spcPct val="0"/>
                </a:spcBef>
                <a:spcAft>
                  <a:spcPct val="0"/>
                </a:spcAft>
              </a:pPr>
              <a:r>
                <a:rPr lang="en-US" altLang="zh-CN" sz="24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MIPS</a:t>
              </a:r>
              <a:r>
                <a:rPr lang="en-US" altLang="zh-CN" sz="2400" dirty="0">
                  <a:solidFill>
                    <a:srgbClr val="000000"/>
                  </a:solidFill>
                  <a:latin typeface="微软雅黑" panose="020B0503020204020204" pitchFamily="34" charset="-122"/>
                  <a:ea typeface="微软雅黑" panose="020B0503020204020204" pitchFamily="34" charset="-122"/>
                </a:rPr>
                <a:t> </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flipV="1">
              <a:off x="3312" y="3684"/>
              <a:ext cx="1200" cy="0"/>
            </a:xfrm>
            <a:prstGeom prst="line">
              <a:avLst/>
            </a:prstGeom>
            <a:noFill/>
            <a:ln w="28575">
              <a:solidFill>
                <a:srgbClr val="00B050"/>
              </a:solidFill>
              <a:round/>
            </a:ln>
          </p:spPr>
          <p:txBody>
            <a:bodyPr/>
            <a:lstStyle/>
            <a:p>
              <a:pPr algn="r" fontAlgn="base">
                <a:spcBef>
                  <a:spcPct val="0"/>
                </a:spcBef>
                <a:spcAft>
                  <a:spcPct val="0"/>
                </a:spcAft>
              </a:pP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3443" y="3387"/>
              <a:ext cx="775" cy="233"/>
            </a:xfrm>
            <a:prstGeom prst="rect">
              <a:avLst/>
            </a:prstGeom>
            <a:noFill/>
            <a:ln w="9525">
              <a:noFill/>
              <a:miter lim="800000"/>
            </a:ln>
          </p:spPr>
          <p:txBody>
            <a:bodyPr wrap="none" lIns="0" tIns="0" rIns="0" bIns="0">
              <a:spAutoFit/>
            </a:bodyPr>
            <a:lstStyle/>
            <a:p>
              <a:pPr algn="r" fontAlgn="base">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指令条数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3965" y="3743"/>
              <a:ext cx="106" cy="233"/>
            </a:xfrm>
            <a:prstGeom prst="rect">
              <a:avLst/>
            </a:prstGeom>
            <a:noFill/>
            <a:ln w="9525">
              <a:noFill/>
              <a:miter lim="800000"/>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7" name="Rectangle 37"/>
            <p:cNvSpPr>
              <a:spLocks noChangeArrowheads="1"/>
            </p:cNvSpPr>
            <p:nvPr/>
          </p:nvSpPr>
          <p:spPr bwMode="auto">
            <a:xfrm>
              <a:off x="4043" y="3750"/>
              <a:ext cx="228" cy="233"/>
            </a:xfrm>
            <a:prstGeom prst="rect">
              <a:avLst/>
            </a:prstGeom>
            <a:noFill/>
            <a:ln w="9525">
              <a:noFill/>
              <a:miter lim="800000"/>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rPr>
                <a:t>10</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8" name="Rectangle 38"/>
            <p:cNvSpPr>
              <a:spLocks noChangeArrowheads="1"/>
            </p:cNvSpPr>
            <p:nvPr/>
          </p:nvSpPr>
          <p:spPr bwMode="auto">
            <a:xfrm>
              <a:off x="4277" y="3723"/>
              <a:ext cx="67" cy="136"/>
            </a:xfrm>
            <a:prstGeom prst="rect">
              <a:avLst/>
            </a:prstGeom>
            <a:noFill/>
            <a:ln w="9525">
              <a:noFill/>
              <a:miter lim="800000"/>
            </a:ln>
          </p:spPr>
          <p:txBody>
            <a:bodyPr wrap="none" lIns="0" tIns="0" rIns="0" bIns="0">
              <a:spAutoFit/>
            </a:bodyPr>
            <a:lstStyle/>
            <a:p>
              <a:pPr algn="r" fontAlgn="base">
                <a:spcBef>
                  <a:spcPct val="0"/>
                </a:spcBef>
                <a:spcAft>
                  <a:spcPct val="0"/>
                </a:spcAft>
              </a:pPr>
              <a:r>
                <a:rPr lang="en-US" altLang="zh-CN" sz="1400" dirty="0">
                  <a:solidFill>
                    <a:srgbClr val="000000"/>
                  </a:solidFill>
                  <a:latin typeface="微软雅黑" panose="020B0503020204020204" pitchFamily="34" charset="-122"/>
                  <a:ea typeface="微软雅黑" panose="020B0503020204020204" pitchFamily="34" charset="-122"/>
                </a:rPr>
                <a:t>6</a:t>
              </a:r>
              <a:endParaRPr lang="en-US" altLang="zh-CN" sz="2000" dirty="0">
                <a:solidFill>
                  <a:srgbClr val="000000"/>
                </a:solidFill>
                <a:latin typeface="微软雅黑" panose="020B0503020204020204" pitchFamily="34" charset="-122"/>
                <a:ea typeface="微软雅黑" panose="020B0503020204020204" pitchFamily="34" charset="-122"/>
              </a:endParaRPr>
            </a:p>
          </p:txBody>
        </p:sp>
      </p:grpSp>
      <p:sp>
        <p:nvSpPr>
          <p:cNvPr id="39" name="Text Box 39"/>
          <p:cNvSpPr txBox="1">
            <a:spLocks noChangeArrowheads="1"/>
          </p:cNvSpPr>
          <p:nvPr/>
        </p:nvSpPr>
        <p:spPr bwMode="auto">
          <a:xfrm>
            <a:off x="2215128" y="5806644"/>
            <a:ext cx="3195637" cy="461665"/>
          </a:xfrm>
          <a:prstGeom prst="rect">
            <a:avLst/>
          </a:prstGeom>
          <a:noFill/>
          <a:ln w="9525">
            <a:noFill/>
            <a:miter lim="800000"/>
            <a:tailEnd type="none" w="sm" len="sm"/>
          </a:ln>
        </p:spPr>
        <p:txBody>
          <a:bodyPr>
            <a:spAutoFit/>
          </a:bodyPr>
          <a:lstStyle/>
          <a:p>
            <a:pPr algn="r" fontAlgn="base">
              <a:spcBef>
                <a:spcPct val="5000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rgbClr val="000000"/>
                </a:solidFill>
                <a:latin typeface="微软雅黑" panose="020B0503020204020204" pitchFamily="34" charset="-122"/>
                <a:ea typeface="微软雅黑" panose="020B0503020204020204" pitchFamily="34" charset="-122"/>
              </a:rPr>
              <a:t>程序的执行时间 </a:t>
            </a:r>
            <a:r>
              <a:rPr lang="en-US" altLang="zh-CN" sz="24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400" baseline="-250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a:t>
            </a:r>
            <a:r>
              <a:rPr lang="en-US" altLang="zh-CN" sz="2400" dirty="0">
                <a:solidFill>
                  <a:srgbClr val="000000"/>
                </a:solidFill>
                <a:latin typeface="微软雅黑" panose="020B0503020204020204" pitchFamily="34" charset="-122"/>
                <a:ea typeface="微软雅黑" panose="020B0503020204020204" pitchFamily="34" charset="-122"/>
              </a:rPr>
              <a:t> =</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pSp>
        <p:nvGrpSpPr>
          <p:cNvPr id="46" name="Group 4"/>
          <p:cNvGrpSpPr/>
          <p:nvPr/>
        </p:nvGrpSpPr>
        <p:grpSpPr bwMode="auto">
          <a:xfrm>
            <a:off x="2645635" y="1848473"/>
            <a:ext cx="3596287" cy="1052749"/>
            <a:chOff x="-36" y="-75"/>
            <a:chExt cx="1834" cy="555"/>
          </a:xfrm>
        </p:grpSpPr>
        <p:sp>
          <p:nvSpPr>
            <p:cNvPr id="47" name="Line 5"/>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dirty="0"/>
            </a:p>
          </p:txBody>
        </p:sp>
        <p:sp>
          <p:nvSpPr>
            <p:cNvPr id="48" name="Rectangle 6"/>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endPar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7"/>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Rectangle 8"/>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Rectangle 9"/>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Rectangle 10"/>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Rectangle 12"/>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Group 14"/>
          <p:cNvGrpSpPr/>
          <p:nvPr/>
        </p:nvGrpSpPr>
        <p:grpSpPr bwMode="auto">
          <a:xfrm>
            <a:off x="3641194" y="2896714"/>
            <a:ext cx="5487536" cy="1074704"/>
            <a:chOff x="22" y="-60"/>
            <a:chExt cx="2114" cy="714"/>
          </a:xfrm>
        </p:grpSpPr>
        <p:sp>
          <p:nvSpPr>
            <p:cNvPr id="56" name="Rectangle 15"/>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p:cNvGrpSpPr/>
            <p:nvPr/>
          </p:nvGrpSpPr>
          <p:grpSpPr bwMode="auto">
            <a:xfrm>
              <a:off x="22" y="-60"/>
              <a:ext cx="2114" cy="653"/>
              <a:chOff x="22" y="-60"/>
              <a:chExt cx="2114" cy="653"/>
            </a:xfrm>
          </p:grpSpPr>
          <p:sp>
            <p:nvSpPr>
              <p:cNvPr id="58" name="Rectangle 17"/>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Line 18"/>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60" name="Rectangle 19"/>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Rectangle 20"/>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Rectangle 22"/>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grpSp>
        <p:nvGrpSpPr>
          <p:cNvPr id="64" name="Group 24"/>
          <p:cNvGrpSpPr/>
          <p:nvPr/>
        </p:nvGrpSpPr>
        <p:grpSpPr bwMode="auto">
          <a:xfrm>
            <a:off x="3560747" y="4065431"/>
            <a:ext cx="3409242" cy="979876"/>
            <a:chOff x="55" y="-63"/>
            <a:chExt cx="2265" cy="651"/>
          </a:xfrm>
        </p:grpSpPr>
        <p:sp>
          <p:nvSpPr>
            <p:cNvPr id="65" name="Line 25"/>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66" name="Rectangle 26"/>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Rectangle 27"/>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rgbClr val="FF0000"/>
                  </a:solidFill>
                  <a:latin typeface="微软雅黑" panose="020B0503020204020204" pitchFamily="34" charset="-122"/>
                  <a:ea typeface="微软雅黑" panose="020B0503020204020204" pitchFamily="34" charset="-122"/>
                </a:rPr>
                <a:t>=</a:t>
              </a:r>
              <a:endParaRPr lang="en-US" altLang="zh-CN" sz="1895" dirty="0">
                <a:solidFill>
                  <a:srgbClr val="FF0000"/>
                </a:solidFill>
                <a:latin typeface="微软雅黑" panose="020B0503020204020204" pitchFamily="34" charset="-122"/>
                <a:ea typeface="微软雅黑" panose="020B0503020204020204" pitchFamily="34" charset="-122"/>
              </a:endParaRPr>
            </a:p>
          </p:txBody>
        </p:sp>
        <p:sp>
          <p:nvSpPr>
            <p:cNvPr id="69" name="Rectangle 29"/>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Rectangle 31"/>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Box 28"/>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rgbClr val="FF0000"/>
                  </a:solidFill>
                  <a:latin typeface="微软雅黑" panose="020B0503020204020204" pitchFamily="34" charset="-122"/>
                  <a:ea typeface="微软雅黑" panose="020B0503020204020204" pitchFamily="34" charset="-122"/>
                </a:rPr>
                <a:t>=</a:t>
              </a:r>
              <a:endParaRPr lang="en-US" altLang="zh-CN" sz="1895" dirty="0">
                <a:solidFill>
                  <a:srgbClr val="FF0000"/>
                </a:solidFill>
                <a:latin typeface="微软雅黑" panose="020B0503020204020204" pitchFamily="34" charset="-122"/>
                <a:ea typeface="微软雅黑" panose="020B0503020204020204" pitchFamily="34" charset="-122"/>
              </a:endParaRPr>
            </a:p>
          </p:txBody>
        </p:sp>
        <p:sp>
          <p:nvSpPr>
            <p:cNvPr id="41" name="Rectangle 27"/>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wipe(left)">
                                      <p:cBhvr>
                                        <p:cTn id="27" dur="500"/>
                                        <p:tgtEl>
                                          <p:spTgt spid="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9" grpId="0" autoUpdateAnimBg="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37953" y="5016964"/>
            <a:ext cx="10972800"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lstStyle/>
          <a:p>
            <a:r>
              <a:rPr lang="zh-CN" altLang="en-US" dirty="0"/>
              <a:t>例子</a:t>
            </a:r>
            <a:endParaRPr lang="zh-CN" altLang="en-US" dirty="0"/>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anose="02010609060101010101" pitchFamily="49" charset="-122"/>
                <a:ea typeface="仿宋" panose="02010609060101010101" pitchFamily="49" charset="-122"/>
              </a:rPr>
              <a:t>例</a:t>
            </a:r>
            <a:r>
              <a:rPr lang="en-US" altLang="zh-CN" b="1" dirty="0">
                <a:solidFill>
                  <a:srgbClr val="000000"/>
                </a:solidFill>
                <a:latin typeface="仿宋" panose="02010609060101010101" pitchFamily="49" charset="-122"/>
                <a:ea typeface="仿宋" panose="02010609060101010101" pitchFamily="49" charset="-122"/>
              </a:rPr>
              <a:t>1 </a:t>
            </a:r>
            <a:r>
              <a:rPr lang="zh-CN" altLang="en-US" b="1" dirty="0">
                <a:solidFill>
                  <a:srgbClr val="000000"/>
                </a:solidFill>
                <a:latin typeface="仿宋" panose="02010609060101010101" pitchFamily="49" charset="-122"/>
                <a:ea typeface="仿宋" panose="02010609060101010101" pitchFamily="49" charset="-122"/>
              </a:rPr>
              <a:t>假设一台计算机主频为</a:t>
            </a:r>
            <a:r>
              <a:rPr lang="en-US" altLang="zh-CN" b="1" dirty="0">
                <a:solidFill>
                  <a:srgbClr val="000000"/>
                </a:solidFill>
                <a:latin typeface="仿宋" panose="02010609060101010101" pitchFamily="49" charset="-122"/>
                <a:ea typeface="仿宋" panose="02010609060101010101" pitchFamily="49" charset="-122"/>
              </a:rPr>
              <a:t>1GHZ</a:t>
            </a:r>
            <a:r>
              <a:rPr lang="zh-CN" altLang="en-US" b="1" dirty="0">
                <a:solidFill>
                  <a:srgbClr val="000000"/>
                </a:solidFill>
                <a:latin typeface="仿宋" panose="02010609060101010101" pitchFamily="49" charset="-122"/>
                <a:ea typeface="仿宋" panose="02010609060101010101" pitchFamily="49" charset="-122"/>
              </a:rPr>
              <a:t>，在其上运行由</a:t>
            </a:r>
            <a:r>
              <a:rPr lang="en-US" altLang="zh-CN" b="1" dirty="0">
                <a:solidFill>
                  <a:srgbClr val="000000"/>
                </a:solidFill>
                <a:latin typeface="仿宋" panose="02010609060101010101" pitchFamily="49" charset="-122"/>
                <a:ea typeface="仿宋" panose="02010609060101010101" pitchFamily="49" charset="-122"/>
              </a:rPr>
              <a:t>2</a:t>
            </a:r>
            <a:r>
              <a:rPr lang="en-US" altLang="zh-CN" b="1" dirty="0">
                <a:solidFill>
                  <a:srgbClr val="000000"/>
                </a:solidFill>
                <a:latin typeface="仿宋" panose="02010609060101010101" pitchFamily="49" charset="-122"/>
                <a:ea typeface="仿宋" panose="02010609060101010101" pitchFamily="49" charset="-122"/>
                <a:sym typeface="Symbol" panose="05050102010706020507" pitchFamily="18" charset="2"/>
              </a:rPr>
              <a:t>10</a:t>
            </a:r>
            <a:r>
              <a:rPr lang="en-US" altLang="zh-CN" b="1" baseline="30000" dirty="0">
                <a:solidFill>
                  <a:srgbClr val="000000"/>
                </a:solidFill>
                <a:latin typeface="仿宋" panose="02010609060101010101" pitchFamily="49" charset="-122"/>
                <a:ea typeface="仿宋" panose="02010609060101010101" pitchFamily="49" charset="-122"/>
                <a:sym typeface="Symbol" panose="05050102010706020507" pitchFamily="18" charset="2"/>
              </a:rPr>
              <a:t>5</a:t>
            </a:r>
            <a:r>
              <a:rPr lang="zh-CN" altLang="en-US" b="1" dirty="0">
                <a:solidFill>
                  <a:srgbClr val="000000"/>
                </a:solidFill>
                <a:latin typeface="仿宋" panose="02010609060101010101" pitchFamily="49" charset="-122"/>
                <a:ea typeface="仿宋" panose="02010609060101010101" pitchFamily="49" charset="-122"/>
              </a:rPr>
              <a:t>条指令组成的目标代码，程序主要由</a:t>
            </a:r>
            <a:r>
              <a:rPr lang="en-US" altLang="zh-CN" b="1" dirty="0">
                <a:solidFill>
                  <a:srgbClr val="000000"/>
                </a:solidFill>
                <a:latin typeface="仿宋" panose="02010609060101010101" pitchFamily="49" charset="-122"/>
                <a:ea typeface="仿宋" panose="02010609060101010101" pitchFamily="49" charset="-122"/>
              </a:rPr>
              <a:t>4</a:t>
            </a:r>
            <a:r>
              <a:rPr lang="zh-CN" altLang="en-US" b="1" dirty="0">
                <a:solidFill>
                  <a:srgbClr val="000000"/>
                </a:solidFill>
                <a:latin typeface="仿宋" panose="02010609060101010101" pitchFamily="49" charset="-122"/>
                <a:ea typeface="仿宋" panose="02010609060101010101" pitchFamily="49" charset="-122"/>
              </a:rPr>
              <a:t>类指令组成，他们所占的比例和各自的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如下表所示，求程序的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和</a:t>
            </a:r>
            <a:r>
              <a:rPr lang="en-US" altLang="zh-CN" b="1" dirty="0">
                <a:solidFill>
                  <a:srgbClr val="000000"/>
                </a:solidFill>
                <a:latin typeface="仿宋" panose="02010609060101010101" pitchFamily="49" charset="-122"/>
                <a:ea typeface="仿宋" panose="02010609060101010101" pitchFamily="49" charset="-122"/>
              </a:rPr>
              <a:t>MIPS</a:t>
            </a:r>
            <a:r>
              <a:rPr lang="zh-CN" altLang="en-US" sz="2800" b="1" dirty="0">
                <a:solidFill>
                  <a:srgbClr val="000000"/>
                </a:solidFill>
                <a:latin typeface="仿宋" panose="02010609060101010101" pitchFamily="49" charset="-122"/>
                <a:ea typeface="仿宋" panose="02010609060101010101" pitchFamily="49" charset="-122"/>
              </a:rPr>
              <a:t>。</a:t>
            </a:r>
            <a:endParaRPr lang="zh-CN" altLang="en-US" sz="2800" b="1" dirty="0">
              <a:solidFill>
                <a:srgbClr val="000000"/>
              </a:solidFill>
              <a:latin typeface="仿宋" panose="02010609060101010101" pitchFamily="49" charset="-122"/>
              <a:ea typeface="仿宋" panose="02010609060101010101" pitchFamily="49" charset="-122"/>
            </a:endParaRPr>
          </a:p>
          <a:p>
            <a:endParaRPr lang="zh-CN" altLang="en-US" dirty="0"/>
          </a:p>
        </p:txBody>
      </p:sp>
      <p:graphicFrame>
        <p:nvGraphicFramePr>
          <p:cNvPr id="4" name="Group 32"/>
          <p:cNvGraphicFramePr/>
          <p:nvPr/>
        </p:nvGraphicFramePr>
        <p:xfrm>
          <a:off x="3349625" y="2704265"/>
          <a:ext cx="5492750" cy="2032000"/>
        </p:xfrm>
        <a:graphic>
          <a:graphicData uri="http://schemas.openxmlformats.org/drawingml/2006/table">
            <a:tbl>
              <a:tblPr/>
              <a:tblGrid>
                <a:gridCol w="2324100"/>
                <a:gridCol w="1163638"/>
                <a:gridCol w="2005012"/>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指令类型</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CPI</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指令比例</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算术和逻辑</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60%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409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Load/Store</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转移</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4</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Cache</a:t>
                      </a: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缺失访存</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r>
            </a:tbl>
          </a:graphicData>
        </a:graphic>
      </p:graphicFrame>
      <p:sp>
        <p:nvSpPr>
          <p:cNvPr id="5" name="Text Box 31"/>
          <p:cNvSpPr txBox="1">
            <a:spLocks noChangeArrowheads="1"/>
          </p:cNvSpPr>
          <p:nvPr/>
        </p:nvSpPr>
        <p:spPr bwMode="auto">
          <a:xfrm>
            <a:off x="616688" y="5150195"/>
            <a:ext cx="11015331" cy="1015663"/>
          </a:xfrm>
          <a:prstGeom prst="rect">
            <a:avLst/>
          </a:prstGeom>
          <a:noFill/>
          <a:ln w="9525">
            <a:noFill/>
            <a:miter lim="800000"/>
            <a:tailEnd type="none" w="sm" len="sm"/>
          </a:ln>
        </p:spPr>
        <p:txBody>
          <a:bodyPr wrap="square">
            <a:spAutoFit/>
          </a:bodyPr>
          <a:lstStyle/>
          <a:p>
            <a:pPr fontAlgn="base">
              <a:spcBef>
                <a:spcPct val="50000"/>
              </a:spcBef>
              <a:spcAft>
                <a:spcPct val="0"/>
              </a:spcAft>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解：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CPI = 1*60% + 2*18% + 4*12% +8*10% = 2.24</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fontAlgn="base">
              <a:spcBef>
                <a:spcPct val="50000"/>
              </a:spcBef>
              <a:spcAft>
                <a:spcPct val="0"/>
              </a:spcAft>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MIPS = f/(CPI *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1*10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9</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(2.24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 446.4</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utoUpdateAnimBg="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a:xfrm>
            <a:off x="487822" y="257614"/>
            <a:ext cx="10515600" cy="617641"/>
          </a:xfrm>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anose="02020603050405020304" pitchFamily="18" charset="0"/>
              </a:rPr>
              <a:t>计算机每秒钟执行浮点操作的次数</a:t>
            </a:r>
            <a:endParaRPr lang="en-US" altLang="zh-CN" dirty="0">
              <a:solidFill>
                <a:srgbClr val="000000"/>
              </a:solidFill>
              <a:latin typeface="Times New Roman" panose="02020603050405020304" pitchFamily="18" charset="0"/>
            </a:endParaRPr>
          </a:p>
          <a:p>
            <a:pPr>
              <a:lnSpc>
                <a:spcPct val="150000"/>
              </a:lnSpc>
            </a:pPr>
            <a:r>
              <a:rPr lang="en-US" altLang="zh-CN" dirty="0">
                <a:solidFill>
                  <a:srgbClr val="000000"/>
                </a:solidFill>
                <a:latin typeface="Times New Roman" panose="02020603050405020304" pitchFamily="18" charset="0"/>
              </a:rPr>
              <a:t>MIPS</a:t>
            </a:r>
            <a:r>
              <a:rPr lang="zh-CN" altLang="en-US" dirty="0">
                <a:solidFill>
                  <a:srgbClr val="000000"/>
                </a:solidFill>
                <a:latin typeface="Times New Roman" panose="02020603050405020304" pitchFamily="18" charset="0"/>
              </a:rPr>
              <a:t>：单位时间内执行的指令条数</a:t>
            </a:r>
            <a:endParaRPr lang="zh-CN" altLang="en-US" dirty="0">
              <a:solidFill>
                <a:srgbClr val="000000"/>
              </a:solidFill>
              <a:latin typeface="Times New Roman" panose="02020603050405020304" pitchFamily="18"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anose="02020603050405020304" pitchFamily="18" charset="0"/>
              </a:rPr>
              <a:t> = </a:t>
            </a:r>
            <a:r>
              <a:rPr lang="zh-CN" altLang="en-US" dirty="0">
                <a:solidFill>
                  <a:srgbClr val="000000"/>
                </a:solidFill>
                <a:latin typeface="Times New Roman" panose="02020603050405020304" pitchFamily="18" charset="0"/>
              </a:rPr>
              <a:t>程序中的浮点运算次数 </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执行时间 </a:t>
            </a:r>
            <a:r>
              <a:rPr lang="zh-CN" altLang="en-US" dirty="0">
                <a:solidFill>
                  <a:srgbClr val="000000"/>
                </a:solidFill>
                <a:latin typeface="Times New Roman" panose="02020603050405020304" pitchFamily="18" charset="0"/>
                <a:sym typeface="Symbol" panose="05050102010706020507" pitchFamily="18" charset="2"/>
              </a:rPr>
              <a:t></a:t>
            </a:r>
            <a:r>
              <a:rPr lang="zh-CN" altLang="en-US" dirty="0">
                <a:solidFill>
                  <a:srgbClr val="000000"/>
                </a:solidFill>
                <a:latin typeface="Times New Roman" panose="02020603050405020304" pitchFamily="18" charset="0"/>
              </a:rPr>
              <a:t> </a:t>
            </a:r>
            <a:r>
              <a:rPr lang="en-US" altLang="zh-CN" dirty="0">
                <a:solidFill>
                  <a:srgbClr val="000000"/>
                </a:solidFill>
                <a:latin typeface="Times New Roman" panose="02020603050405020304" pitchFamily="18" charset="0"/>
              </a:rPr>
              <a:t>10</a:t>
            </a:r>
            <a:r>
              <a:rPr lang="en-US" altLang="zh-CN" baseline="30000" dirty="0">
                <a:solidFill>
                  <a:srgbClr val="000000"/>
                </a:solidFill>
                <a:latin typeface="Times New Roman" panose="02020603050405020304" pitchFamily="18" charset="0"/>
              </a:rPr>
              <a:t>6</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anose="02020603050405020304"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endPar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CPU</a:t>
            </a:r>
            <a:r>
              <a:rPr lang="zh-CN" altLang="en-US" dirty="0"/>
              <a:t>执行</a:t>
            </a:r>
            <a:endParaRPr lang="zh-CN" altLang="en-US" dirty="0"/>
          </a:p>
        </p:txBody>
      </p:sp>
      <p:sp>
        <p:nvSpPr>
          <p:cNvPr id="3" name="内容占位符 2"/>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endParaRPr lang="zh-CN" altLang="en-US" sz="2800" dirty="0">
              <a:solidFill>
                <a:schemeClr val="tx1">
                  <a:lumMod val="75000"/>
                  <a:lumOff val="25000"/>
                </a:schemeClr>
              </a:solidFill>
              <a:sym typeface="Symbol" panose="05050102010706020507" pitchFamily="18" charset="2"/>
            </a:endParaRP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en-US" altLang="zh-CN" sz="2800" dirty="0">
                <a:solidFill>
                  <a:schemeClr val="bg1">
                    <a:lumMod val="50000"/>
                  </a:schemeClr>
                </a:solidFill>
                <a:sym typeface="Symbol" panose="05050102010706020507" pitchFamily="18" charset="2"/>
              </a:rPr>
              <a:t>I/O</a:t>
            </a:r>
            <a:r>
              <a:rPr lang="zh-CN" altLang="en-US" sz="2800" dirty="0">
                <a:solidFill>
                  <a:schemeClr val="bg1">
                    <a:lumMod val="50000"/>
                  </a:schemeClr>
                </a:solidFill>
                <a:sym typeface="Symbol" panose="05050102010706020507" pitchFamily="18" charset="2"/>
              </a:rPr>
              <a:t>时间 </a:t>
            </a:r>
            <a:r>
              <a:rPr lang="en-US" altLang="zh-CN" sz="2800" dirty="0">
                <a:solidFill>
                  <a:schemeClr val="bg1">
                    <a:lumMod val="50000"/>
                  </a:schemeClr>
                </a:solidFill>
                <a:sym typeface="Symbol" panose="05050102010706020507" pitchFamily="18" charset="2"/>
              </a:rPr>
              <a:t>+ </a:t>
            </a:r>
            <a:r>
              <a:rPr lang="zh-CN" altLang="en-US" sz="2800" dirty="0">
                <a:solidFill>
                  <a:schemeClr val="bg1">
                    <a:lumMod val="50000"/>
                  </a:schemeClr>
                </a:solidFill>
                <a:sym typeface="Symbol" panose="05050102010706020507" pitchFamily="18" charset="2"/>
              </a:rPr>
              <a:t>存储访问时间 </a:t>
            </a:r>
            <a:r>
              <a:rPr lang="en-US" altLang="zh-CN" sz="2800" dirty="0">
                <a:solidFill>
                  <a:schemeClr val="bg1">
                    <a:lumMod val="50000"/>
                  </a:schemeClr>
                </a:solidFill>
                <a:sym typeface="Symbol" panose="05050102010706020507" pitchFamily="18" charset="2"/>
              </a:rPr>
              <a:t>+ </a:t>
            </a:r>
            <a:r>
              <a:rPr lang="zh-CN" altLang="en-US" sz="2800" dirty="0">
                <a:solidFill>
                  <a:schemeClr val="bg1">
                    <a:lumMod val="50000"/>
                  </a:schemeClr>
                </a:solidFill>
                <a:sym typeface="Symbol" panose="05050102010706020507" pitchFamily="18" charset="2"/>
              </a:rPr>
              <a:t>各类排队时延</a:t>
            </a:r>
            <a:r>
              <a:rPr lang="zh-CN" altLang="en-US" sz="2800" dirty="0">
                <a:solidFill>
                  <a:schemeClr val="tx1">
                    <a:lumMod val="75000"/>
                    <a:lumOff val="25000"/>
                  </a:schemeClr>
                </a:solidFill>
                <a:sym typeface="Symbol" panose="05050102010706020507" pitchFamily="18" charset="2"/>
              </a:rPr>
              <a:t>等</a:t>
            </a:r>
            <a:r>
              <a:rPr lang="en-US" altLang="zh-CN" sz="2800" dirty="0">
                <a:solidFill>
                  <a:schemeClr val="tx1">
                    <a:lumMod val="75000"/>
                    <a:lumOff val="25000"/>
                  </a:schemeClr>
                </a:solidFill>
                <a:sym typeface="Symbol" panose="05050102010706020507" pitchFamily="18" charset="2"/>
              </a:rPr>
              <a:t>)</a:t>
            </a:r>
            <a:endParaRPr lang="en-US" altLang="zh-CN" sz="2800" dirty="0">
              <a:solidFill>
                <a:schemeClr val="tx1">
                  <a:lumMod val="75000"/>
                  <a:lumOff val="25000"/>
                </a:schemeClr>
              </a:solidFill>
              <a:sym typeface="Symbol" panose="05050102010706020507" pitchFamily="18" charset="2"/>
            </a:endParaRPr>
          </a:p>
          <a:p>
            <a:pPr marL="216535" indent="-216535"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cs typeface="Segoe UI Black" panose="020B0A02040204020203" pitchFamily="34" charset="0"/>
                <a:sym typeface="Symbol" panose="05050102010706020507" pitchFamily="18" charset="2"/>
              </a:rPr>
              <a:t>时间</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endParaRPr lang="en-US" altLang="zh-CN" sz="2800" dirty="0">
              <a:solidFill>
                <a:schemeClr val="bg2">
                  <a:lumMod val="75000"/>
                </a:schemeClr>
              </a:solidFill>
              <a:sym typeface="Symbol" panose="05050102010706020507"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CPU </a:t>
            </a:r>
            <a:r>
              <a:rPr lang="zh-CN" altLang="en-US" sz="2800" dirty="0">
                <a:solidFill>
                  <a:srgbClr val="C00000"/>
                </a:solidFill>
                <a:cs typeface="Segoe UI Black" panose="020B0A02040204020203" pitchFamily="34" charset="0"/>
                <a:sym typeface="Symbol" panose="05050102010706020507" pitchFamily="18" charset="2"/>
              </a:rPr>
              <a:t>时间</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CPI    </a:t>
            </a:r>
            <a:r>
              <a:rPr lang="zh-CN" altLang="en-US" sz="2800" dirty="0">
                <a:solidFill>
                  <a:srgbClr val="C00000"/>
                </a:solidFill>
                <a:cs typeface="Segoe UI Black" panose="020B0A02040204020203" pitchFamily="34" charset="0"/>
                <a:sym typeface="Symbol" panose="05050102010706020507" pitchFamily="18" charset="2"/>
              </a:rPr>
              <a:t>指令条数</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T</a:t>
            </a:r>
            <a:endPar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CPU </a:t>
            </a:r>
            <a:r>
              <a:rPr lang="zh-CN" altLang="en-US" sz="2800" dirty="0">
                <a:solidFill>
                  <a:srgbClr val="C00000"/>
                </a:solidFill>
                <a:cs typeface="Segoe UI Black" panose="020B0A02040204020203" pitchFamily="34" charset="0"/>
                <a:sym typeface="Symbol" panose="05050102010706020507" pitchFamily="18" charset="2"/>
              </a:rPr>
              <a:t>时间</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zh-CN" altLang="en-US" sz="2800" dirty="0">
                <a:solidFill>
                  <a:srgbClr val="C00000"/>
                </a:solidFill>
                <a:cs typeface="Segoe UI Black" panose="020B0A02040204020203" pitchFamily="34" charset="0"/>
                <a:sym typeface="Symbol" panose="05050102010706020507" pitchFamily="18" charset="2"/>
              </a:rPr>
              <a:t>指令条数</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endParaRPr lang="zh-CN" altLang="en-US" sz="2800" dirty="0">
              <a:solidFill>
                <a:schemeClr val="tx1">
                  <a:lumMod val="75000"/>
                  <a:lumOff val="25000"/>
                </a:schemeClr>
              </a:solidFill>
              <a:sym typeface="Symbol" panose="05050102010706020507" pitchFamily="18" charset="2"/>
            </a:endParaRPr>
          </a:p>
          <a:p>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lstStyle/>
          <a:p>
            <a:r>
              <a:rPr lang="zh-CN" altLang="en-US" dirty="0"/>
              <a:t>例子</a:t>
            </a:r>
            <a:endParaRPr lang="zh-CN" altLang="en-US" dirty="0"/>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anose="02010609060101010101" pitchFamily="49" charset="-122"/>
                <a:ea typeface="仿宋" panose="02010609060101010101" pitchFamily="49" charset="-122"/>
              </a:rPr>
              <a:t>例</a:t>
            </a:r>
            <a:r>
              <a:rPr lang="en-US" altLang="zh-CN" b="1" dirty="0">
                <a:solidFill>
                  <a:srgbClr val="000000"/>
                </a:solidFill>
                <a:latin typeface="仿宋" panose="02010609060101010101" pitchFamily="49" charset="-122"/>
                <a:ea typeface="仿宋" panose="02010609060101010101" pitchFamily="49" charset="-122"/>
              </a:rPr>
              <a:t>1 </a:t>
            </a:r>
            <a:r>
              <a:rPr lang="zh-CN" altLang="en-US" b="1" dirty="0">
                <a:solidFill>
                  <a:srgbClr val="000000"/>
                </a:solidFill>
                <a:latin typeface="仿宋" panose="02010609060101010101" pitchFamily="49" charset="-122"/>
                <a:ea typeface="仿宋" panose="02010609060101010101" pitchFamily="49" charset="-122"/>
              </a:rPr>
              <a:t>假设一台计算机主频为</a:t>
            </a:r>
            <a:r>
              <a:rPr lang="en-US" altLang="zh-CN" b="1" dirty="0">
                <a:solidFill>
                  <a:srgbClr val="000000"/>
                </a:solidFill>
                <a:latin typeface="仿宋" panose="02010609060101010101" pitchFamily="49" charset="-122"/>
                <a:ea typeface="仿宋" panose="02010609060101010101" pitchFamily="49" charset="-122"/>
              </a:rPr>
              <a:t>1GHZ</a:t>
            </a:r>
            <a:r>
              <a:rPr lang="zh-CN" altLang="en-US" b="1" dirty="0">
                <a:solidFill>
                  <a:srgbClr val="000000"/>
                </a:solidFill>
                <a:latin typeface="仿宋" panose="02010609060101010101" pitchFamily="49" charset="-122"/>
                <a:ea typeface="仿宋" panose="02010609060101010101" pitchFamily="49" charset="-122"/>
              </a:rPr>
              <a:t>，在其上运行由</a:t>
            </a:r>
            <a:r>
              <a:rPr lang="en-US" altLang="zh-CN" b="1" dirty="0">
                <a:solidFill>
                  <a:srgbClr val="000000"/>
                </a:solidFill>
                <a:latin typeface="仿宋" panose="02010609060101010101" pitchFamily="49" charset="-122"/>
                <a:ea typeface="仿宋" panose="02010609060101010101" pitchFamily="49" charset="-122"/>
              </a:rPr>
              <a:t>2</a:t>
            </a:r>
            <a:r>
              <a:rPr lang="en-US" altLang="zh-CN" b="1" dirty="0">
                <a:solidFill>
                  <a:srgbClr val="000000"/>
                </a:solidFill>
                <a:latin typeface="仿宋" panose="02010609060101010101" pitchFamily="49" charset="-122"/>
                <a:ea typeface="仿宋" panose="02010609060101010101" pitchFamily="49" charset="-122"/>
                <a:sym typeface="Symbol" panose="05050102010706020507" pitchFamily="18" charset="2"/>
              </a:rPr>
              <a:t>10</a:t>
            </a:r>
            <a:r>
              <a:rPr lang="en-US" altLang="zh-CN" b="1" baseline="30000" dirty="0">
                <a:solidFill>
                  <a:srgbClr val="000000"/>
                </a:solidFill>
                <a:latin typeface="仿宋" panose="02010609060101010101" pitchFamily="49" charset="-122"/>
                <a:ea typeface="仿宋" panose="02010609060101010101" pitchFamily="49" charset="-122"/>
                <a:sym typeface="Symbol" panose="05050102010706020507" pitchFamily="18" charset="2"/>
              </a:rPr>
              <a:t>5</a:t>
            </a:r>
            <a:r>
              <a:rPr lang="zh-CN" altLang="en-US" b="1" dirty="0">
                <a:solidFill>
                  <a:srgbClr val="000000"/>
                </a:solidFill>
                <a:latin typeface="仿宋" panose="02010609060101010101" pitchFamily="49" charset="-122"/>
                <a:ea typeface="仿宋" panose="02010609060101010101" pitchFamily="49" charset="-122"/>
              </a:rPr>
              <a:t>条指令组成的目标代码，程序主要由</a:t>
            </a:r>
            <a:r>
              <a:rPr lang="en-US" altLang="zh-CN" b="1" dirty="0">
                <a:solidFill>
                  <a:srgbClr val="000000"/>
                </a:solidFill>
                <a:latin typeface="仿宋" panose="02010609060101010101" pitchFamily="49" charset="-122"/>
                <a:ea typeface="仿宋" panose="02010609060101010101" pitchFamily="49" charset="-122"/>
              </a:rPr>
              <a:t>4</a:t>
            </a:r>
            <a:r>
              <a:rPr lang="zh-CN" altLang="en-US" b="1" dirty="0">
                <a:solidFill>
                  <a:srgbClr val="000000"/>
                </a:solidFill>
                <a:latin typeface="仿宋" panose="02010609060101010101" pitchFamily="49" charset="-122"/>
                <a:ea typeface="仿宋" panose="02010609060101010101" pitchFamily="49" charset="-122"/>
              </a:rPr>
              <a:t>类指令组成，他们所占的比例和各自的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如下表所示，求程序的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和</a:t>
            </a:r>
            <a:r>
              <a:rPr lang="en-US" altLang="zh-CN" b="1" dirty="0">
                <a:solidFill>
                  <a:srgbClr val="000000"/>
                </a:solidFill>
                <a:latin typeface="仿宋" panose="02010609060101010101" pitchFamily="49" charset="-122"/>
                <a:ea typeface="仿宋" panose="02010609060101010101" pitchFamily="49" charset="-122"/>
              </a:rPr>
              <a:t>MIPS</a:t>
            </a:r>
            <a:r>
              <a:rPr lang="zh-CN" altLang="en-US" sz="2800" b="1" dirty="0">
                <a:solidFill>
                  <a:srgbClr val="000000"/>
                </a:solidFill>
                <a:latin typeface="仿宋" panose="02010609060101010101" pitchFamily="49" charset="-122"/>
                <a:ea typeface="仿宋" panose="02010609060101010101" pitchFamily="49" charset="-122"/>
              </a:rPr>
              <a:t>，</a:t>
            </a:r>
            <a:r>
              <a:rPr lang="zh-CN" altLang="en-US" sz="2800" b="1" dirty="0">
                <a:solidFill>
                  <a:srgbClr val="C00000"/>
                </a:solidFill>
                <a:latin typeface="仿宋" panose="02010609060101010101" pitchFamily="49" charset="-122"/>
                <a:ea typeface="仿宋" panose="02010609060101010101" pitchFamily="49" charset="-122"/>
              </a:rPr>
              <a:t>求程序执行时间？</a:t>
            </a:r>
            <a:endParaRPr lang="zh-CN" altLang="en-US" sz="2800" b="1" dirty="0">
              <a:solidFill>
                <a:srgbClr val="C00000"/>
              </a:solidFill>
              <a:latin typeface="仿宋" panose="02010609060101010101" pitchFamily="49" charset="-122"/>
              <a:ea typeface="仿宋" panose="02010609060101010101" pitchFamily="49" charset="-122"/>
            </a:endParaRPr>
          </a:p>
          <a:p>
            <a:endParaRPr lang="zh-CN" altLang="en-US" dirty="0"/>
          </a:p>
        </p:txBody>
      </p:sp>
      <p:graphicFrame>
        <p:nvGraphicFramePr>
          <p:cNvPr id="4" name="Group 32"/>
          <p:cNvGraphicFramePr/>
          <p:nvPr/>
        </p:nvGraphicFramePr>
        <p:xfrm>
          <a:off x="1388046" y="2630947"/>
          <a:ext cx="5492750" cy="2032000"/>
        </p:xfrm>
        <a:graphic>
          <a:graphicData uri="http://schemas.openxmlformats.org/drawingml/2006/table">
            <a:tbl>
              <a:tblPr/>
              <a:tblGrid>
                <a:gridCol w="2324100"/>
                <a:gridCol w="1163638"/>
                <a:gridCol w="2005012"/>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指令类型</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CPI</a:t>
                      </a:r>
                      <a:endPar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指令混合比例</a:t>
                      </a:r>
                      <a:endPar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算术和逻辑</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60%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Load/Store</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转移</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4</a:t>
                      </a:r>
                      <a:endPar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Cache</a:t>
                      </a:r>
                      <a:r>
                        <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缺失访存</a:t>
                      </a:r>
                      <a:endPar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r>
            </a:tbl>
          </a:graphicData>
        </a:graphic>
      </p:graphicFrame>
      <p:sp>
        <p:nvSpPr>
          <p:cNvPr id="5" name="Text Box 31"/>
          <p:cNvSpPr txBox="1">
            <a:spLocks noChangeArrowheads="1"/>
          </p:cNvSpPr>
          <p:nvPr/>
        </p:nvSpPr>
        <p:spPr bwMode="auto">
          <a:xfrm>
            <a:off x="615412" y="5056787"/>
            <a:ext cx="11144197" cy="1198880"/>
          </a:xfrm>
          <a:prstGeom prst="rect">
            <a:avLst/>
          </a:prstGeom>
          <a:noFill/>
          <a:ln w="9525">
            <a:noFill/>
            <a:miter lim="800000"/>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9</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指令条数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p:cNvSpPr txBox="1">
            <a:spLocks noChangeArrowheads="1"/>
          </p:cNvSpPr>
          <p:nvPr/>
        </p:nvSpPr>
        <p:spPr bwMode="auto">
          <a:xfrm>
            <a:off x="7514255" y="3253444"/>
            <a:ext cx="5017987" cy="1015663"/>
          </a:xfrm>
          <a:prstGeom prst="rect">
            <a:avLst/>
          </a:prstGeom>
          <a:noFill/>
          <a:ln w="9525">
            <a:noFill/>
            <a:miter lim="800000"/>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utoUpdateAnimBg="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时间指标的应用思考</a:t>
            </a:r>
            <a:endParaRPr lang="zh-CN" altLang="en-US" dirty="0"/>
          </a:p>
        </p:txBody>
      </p:sp>
      <p:sp>
        <p:nvSpPr>
          <p:cNvPr id="3" name="内容占位符 2"/>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endParaRPr lang="zh-CN" altLang="en-US" dirty="0">
              <a:solidFill>
                <a:srgbClr val="404040"/>
              </a:solidFill>
              <a:sym typeface="Arial" panose="020B0604020202020204" pitchFamily="34" charset="0"/>
            </a:endParaRPr>
          </a:p>
        </p:txBody>
      </p:sp>
      <p:grpSp>
        <p:nvGrpSpPr>
          <p:cNvPr id="4" name="组合 3"/>
          <p:cNvGrpSpPr/>
          <p:nvPr/>
        </p:nvGrpSpPr>
        <p:grpSpPr>
          <a:xfrm>
            <a:off x="1543924" y="2565970"/>
            <a:ext cx="4445543" cy="2897883"/>
            <a:chOff x="1578690" y="1888133"/>
            <a:chExt cx="4688659" cy="3056361"/>
          </a:xfrm>
        </p:grpSpPr>
        <p:grpSp>
          <p:nvGrpSpPr>
            <p:cNvPr id="5" name="组合 4"/>
            <p:cNvGrpSpPr/>
            <p:nvPr/>
          </p:nvGrpSpPr>
          <p:grpSpPr>
            <a:xfrm>
              <a:off x="1578690" y="1888133"/>
              <a:ext cx="4688659" cy="3056361"/>
              <a:chOff x="1499936" y="1888133"/>
              <a:chExt cx="4688659" cy="3056361"/>
            </a:xfrm>
          </p:grpSpPr>
          <p:sp>
            <p:nvSpPr>
              <p:cNvPr id="7" name="Freeform 23"/>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737662"/>
                <a:ext cx="3514087" cy="1335695"/>
              </a:xfrm>
              <a:prstGeom prst="rect">
                <a:avLst/>
              </a:prstGeom>
            </p:spPr>
            <p:txBody>
              <a:bodyPr wrap="square" anchor="ctr">
                <a:spAutoFit/>
              </a:bodyPr>
              <a:lstStyle/>
              <a:p>
                <a:pPr>
                  <a:lnSpc>
                    <a:spcPct val="120000"/>
                  </a:lnSpc>
                  <a:spcBef>
                    <a:spcPts val="570"/>
                  </a:spcBef>
                  <a:spcAft>
                    <a:spcPts val="570"/>
                  </a:spcAft>
                </a:pPr>
                <a:r>
                  <a:rPr lang="en-US" altLang="zh-CN" sz="2180"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9" name="组合 8"/>
          <p:cNvGrpSpPr/>
          <p:nvPr/>
        </p:nvGrpSpPr>
        <p:grpSpPr>
          <a:xfrm>
            <a:off x="6300430" y="2555725"/>
            <a:ext cx="4445540"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525278"/>
                <a:ext cx="3737670" cy="1760458"/>
              </a:xfrm>
              <a:prstGeom prst="rect">
                <a:avLst/>
              </a:prstGeom>
            </p:spPr>
            <p:txBody>
              <a:bodyPr wrap="square" anchor="ctr">
                <a:spAutoFit/>
              </a:bodyPr>
              <a:lstStyle/>
              <a:p>
                <a:pPr>
                  <a:lnSpc>
                    <a:spcPct val="120000"/>
                  </a:lnSpc>
                  <a:spcBef>
                    <a:spcPts val="570"/>
                  </a:spcBef>
                  <a:spcAft>
                    <a:spcPts val="570"/>
                  </a:spcAft>
                </a:pP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关键时间指标</a:t>
            </a:r>
            <a:endParaRPr lang="zh-CN" altLang="en-US" dirty="0"/>
          </a:p>
        </p:txBody>
      </p:sp>
      <p:sp>
        <p:nvSpPr>
          <p:cNvPr id="3" name="内容占位符 2"/>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b="1" dirty="0">
                <a:solidFill>
                  <a:srgbClr val="1387B7"/>
                </a:solidFill>
              </a:rPr>
              <a:t>频率</a:t>
            </a:r>
            <a:r>
              <a:rPr lang="en-US" altLang="zh-CN" b="1" dirty="0">
                <a:solidFill>
                  <a:srgbClr val="1387B7"/>
                </a:solidFill>
              </a:rPr>
              <a:t>f</a:t>
            </a:r>
            <a:r>
              <a:rPr lang="zh-CN" altLang="en-US" dirty="0">
                <a:solidFill>
                  <a:schemeClr val="tx1">
                    <a:lumMod val="75000"/>
                    <a:lumOff val="25000"/>
                  </a:schemeClr>
                </a:solidFill>
              </a:rPr>
              <a:t>和</a:t>
            </a:r>
            <a:r>
              <a:rPr lang="en-US" altLang="zh-CN" b="1" dirty="0">
                <a:solidFill>
                  <a:srgbClr val="1387B7"/>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b="1" dirty="0">
                <a:solidFill>
                  <a:srgbClr val="C00000"/>
                </a:solidFill>
              </a:rPr>
              <a:t>CPU</a:t>
            </a:r>
            <a:r>
              <a:rPr lang="zh-CN" altLang="en-US" b="1" dirty="0">
                <a:solidFill>
                  <a:srgbClr val="C00000"/>
                </a:solidFill>
              </a:rPr>
              <a:t>性能</a:t>
            </a:r>
            <a:r>
              <a:rPr lang="en-US" altLang="zh-CN" b="1" dirty="0">
                <a:solidFill>
                  <a:srgbClr val="C00000"/>
                </a:solidFill>
              </a:rPr>
              <a:t>=IPC × </a:t>
            </a:r>
            <a:r>
              <a:rPr lang="zh-CN" altLang="en-US" b="1" dirty="0">
                <a:solidFill>
                  <a:srgbClr val="C00000"/>
                </a:solidFill>
              </a:rPr>
              <a:t>频率</a:t>
            </a:r>
            <a:r>
              <a:rPr lang="en-US" altLang="zh-CN" b="1" dirty="0">
                <a:solidFill>
                  <a:srgbClr val="C00000"/>
                </a:solidFill>
              </a:rPr>
              <a:t>f</a:t>
            </a:r>
            <a:r>
              <a:rPr lang="zh-CN" altLang="en-US" b="1" dirty="0">
                <a:solidFill>
                  <a:srgbClr val="C00000"/>
                </a:solidFill>
              </a:rPr>
              <a:t> </a:t>
            </a:r>
            <a:r>
              <a:rPr lang="en-US" altLang="zh-CN" b="1" baseline="-25000" dirty="0">
                <a:solidFill>
                  <a:srgbClr val="C00000"/>
                </a:solidFill>
              </a:rPr>
              <a:t>(MHz)</a:t>
            </a:r>
            <a:endParaRPr lang="en-US" altLang="zh-CN" b="1" baseline="-25000" dirty="0">
              <a:solidFill>
                <a:srgbClr val="C00000"/>
              </a:solidFill>
            </a:endParaRPr>
          </a:p>
          <a:p>
            <a:pPr lvl="1">
              <a:lnSpc>
                <a:spcPct val="150000"/>
              </a:lnSpc>
            </a:pPr>
            <a:r>
              <a:rPr lang="zh-CN" altLang="en-US" sz="2200" dirty="0"/>
              <a:t>全性能公式，由英特尔提出并被业界广泛认可</a:t>
            </a:r>
            <a:endParaRPr lang="zh-CN" altLang="en-US" sz="2200" dirty="0"/>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b="1" dirty="0">
                <a:solidFill>
                  <a:srgbClr val="1387B7"/>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b="1" dirty="0">
                <a:solidFill>
                  <a:srgbClr val="1387B7"/>
                </a:solidFill>
                <a:hlinkClick r:id="rId1"/>
              </a:rPr>
              <a:t>奔腾</a:t>
            </a:r>
            <a:r>
              <a:rPr lang="en-US" altLang="zh-CN" b="1" dirty="0">
                <a:solidFill>
                  <a:srgbClr val="1387B7"/>
                </a:solidFill>
                <a:hlinkClick r:id="rId1"/>
              </a:rPr>
              <a:t>4</a:t>
            </a:r>
            <a:r>
              <a:rPr lang="zh-CN" altLang="en-US" b="1" dirty="0">
                <a:solidFill>
                  <a:srgbClr val="1387B7"/>
                </a:solidFill>
                <a:hlinkClick r:id="rId1"/>
              </a:rPr>
              <a:t>处理器</a:t>
            </a:r>
            <a:endParaRPr lang="en-US" altLang="zh-CN" b="1" dirty="0">
              <a:solidFill>
                <a:srgbClr val="1387B7"/>
              </a:solidFill>
            </a:endParaRPr>
          </a:p>
          <a:p>
            <a:pPr lvl="1">
              <a:lnSpc>
                <a:spcPct val="150000"/>
              </a:lnSpc>
            </a:pPr>
            <a:r>
              <a:rPr lang="zh-CN" altLang="en-US" sz="2200" dirty="0"/>
              <a:t>企业服务器与台式机</a:t>
            </a:r>
            <a:r>
              <a:rPr lang="en-US" altLang="zh-CN" sz="2200" dirty="0"/>
              <a:t>CPU</a:t>
            </a:r>
            <a:endParaRPr lang="en-US" altLang="zh-CN" sz="2200"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120" t="26097" r="2120" b="27509"/>
          <a:stretch>
            <a:fillRect/>
          </a:stretch>
        </p:blipFill>
        <p:spPr>
          <a:xfrm>
            <a:off x="4789567" y="4891494"/>
            <a:ext cx="2345944" cy="1088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莱布尼兹乘法机</a:t>
            </a:r>
            <a:endParaRPr lang="zh-CN" altLang="en-US" dirty="0"/>
          </a:p>
        </p:txBody>
      </p:sp>
      <p:sp>
        <p:nvSpPr>
          <p:cNvPr id="3" name="内容占位符 2"/>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endParaRPr lang="zh-CN" altLang="en-US" sz="2400" dirty="0"/>
          </a:p>
          <a:p>
            <a:r>
              <a:rPr lang="zh-CN" altLang="en-US" sz="2400" b="1" dirty="0">
                <a:solidFill>
                  <a:srgbClr val="18978B"/>
                </a:solidFill>
              </a:rPr>
              <a:t>步进轮</a:t>
            </a:r>
            <a:r>
              <a:rPr lang="zh-CN" altLang="en-US" sz="2400" dirty="0"/>
              <a:t>可利用多次加法完成乘法</a:t>
            </a:r>
            <a:endParaRPr lang="zh-CN" altLang="en-US" sz="2400" dirty="0"/>
          </a:p>
          <a:p>
            <a:r>
              <a:rPr lang="zh-CN" altLang="en-US" sz="2400" dirty="0"/>
              <a:t>可以运行完整四则运算</a:t>
            </a:r>
            <a:endParaRPr lang="zh-CN" altLang="en-US" sz="2400" dirty="0"/>
          </a:p>
          <a:p>
            <a:r>
              <a:rPr lang="zh-CN" altLang="en-US" sz="2400" dirty="0"/>
              <a:t>提出了</a:t>
            </a:r>
            <a:r>
              <a:rPr lang="zh-CN" altLang="en-US" sz="2400" dirty="0">
                <a:latin typeface="宋体" panose="02010600030101010101" pitchFamily="2" charset="-122"/>
              </a:rPr>
              <a:t>“</a:t>
            </a:r>
            <a:r>
              <a:rPr lang="zh-CN" altLang="en-US" sz="2400" b="1" dirty="0">
                <a:solidFill>
                  <a:srgbClr val="18978B"/>
                </a:solidFill>
              </a:rPr>
              <a:t>可以用机械代替人进行繁琐重复的计算工作</a:t>
            </a:r>
            <a:r>
              <a:rPr lang="zh-CN" altLang="en-US" sz="2400" dirty="0">
                <a:latin typeface="宋体" panose="02010600030101010101" pitchFamily="2" charset="-122"/>
              </a:rPr>
              <a:t>”</a:t>
            </a:r>
            <a:r>
              <a:rPr lang="zh-CN" altLang="en-US" sz="2400" dirty="0"/>
              <a:t>的伟大思想</a:t>
            </a:r>
            <a:endParaRPr lang="zh-CN" altLang="en-US" sz="2400" dirty="0"/>
          </a:p>
          <a:p>
            <a:endParaRPr lang="zh-CN" altLang="en-US" sz="2400" dirty="0"/>
          </a:p>
        </p:txBody>
      </p:sp>
      <p:pic>
        <p:nvPicPr>
          <p:cNvPr id="10" name="Picture 8" descr="1-21"/>
          <p:cNvPicPr>
            <a:picLocks noChangeAspect="1" noChangeArrowheads="1"/>
          </p:cNvPicPr>
          <p:nvPr/>
        </p:nvPicPr>
        <p:blipFill>
          <a:blip r:embed="rId1"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p:cNvPicPr>
            <a:picLocks noChangeAspect="1"/>
          </p:cNvPicPr>
          <p:nvPr/>
        </p:nvPicPr>
        <p:blipFill rotWithShape="1">
          <a:blip r:embed="rId3"/>
          <a:srcRect b="6621"/>
          <a:stretch>
            <a:fillRect/>
          </a:stretch>
        </p:blipFill>
        <p:spPr>
          <a:xfrm>
            <a:off x="831892" y="1203979"/>
            <a:ext cx="1794350" cy="23059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时间指标的应用思考</a:t>
            </a:r>
            <a:endParaRPr lang="zh-CN" altLang="en-US" dirty="0"/>
          </a:p>
        </p:txBody>
      </p:sp>
      <p:sp>
        <p:nvSpPr>
          <p:cNvPr id="3" name="内容占位符 2"/>
          <p:cNvSpPr>
            <a:spLocks noGrp="1"/>
          </p:cNvSpPr>
          <p:nvPr>
            <p:ph idx="1"/>
          </p:nvPr>
        </p:nvSpPr>
        <p:spPr/>
        <p:txBody>
          <a:bodyPr/>
          <a:lstStyle/>
          <a:p>
            <a:r>
              <a:rPr lang="zh-CN" altLang="en-US" dirty="0"/>
              <a:t>计算机性能指标影响因素？</a:t>
            </a:r>
            <a:endParaRPr lang="zh-CN" altLang="en-US" dirty="0"/>
          </a:p>
        </p:txBody>
      </p:sp>
      <p:graphicFrame>
        <p:nvGraphicFramePr>
          <p:cNvPr id="4" name="表格 3"/>
          <p:cNvGraphicFramePr>
            <a:graphicFrameLocks noGrp="1"/>
          </p:cNvGraphicFramePr>
          <p:nvPr/>
        </p:nvGraphicFramePr>
        <p:xfrm>
          <a:off x="1042076" y="2090057"/>
          <a:ext cx="9961346" cy="3253631"/>
        </p:xfrm>
        <a:graphic>
          <a:graphicData uri="http://schemas.openxmlformats.org/drawingml/2006/table">
            <a:tbl>
              <a:tblPr firstRow="1" bandRow="1">
                <a:tableStyleId>{5C22544A-7EE6-4342-B048-85BDC9FD1C3A}</a:tableStyleId>
              </a:tblPr>
              <a:tblGrid>
                <a:gridCol w="2383720"/>
                <a:gridCol w="3788813"/>
                <a:gridCol w="3788813"/>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如何影响</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b="1" dirty="0"/>
              <a:t>用基准程序来评测计算机性能</a:t>
            </a:r>
            <a:endParaRPr lang="zh-CN" altLang="en-US" sz="2400" b="1" dirty="0"/>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endParaRPr lang="zh-CN" altLang="en-US" sz="2200" dirty="0"/>
          </a:p>
          <a:p>
            <a:pPr marL="685800" lvl="1" indent="-190500" algn="just">
              <a:lnSpc>
                <a:spcPct val="150000"/>
              </a:lnSpc>
            </a:pPr>
            <a:r>
              <a:rPr lang="zh-CN" altLang="en-US" sz="2200" dirty="0"/>
              <a:t>最好的基准程序是用户实际使用的程序或典型的简单程序</a:t>
            </a:r>
            <a:endParaRPr lang="zh-CN" altLang="en-US" sz="2200" dirty="0"/>
          </a:p>
          <a:p>
            <a:pPr marL="203200" indent="-203200" algn="just">
              <a:lnSpc>
                <a:spcPct val="150000"/>
              </a:lnSpc>
            </a:pPr>
            <a:r>
              <a:rPr lang="zh-CN" altLang="en-US" sz="2400" b="1" dirty="0"/>
              <a:t>基准程序的缺陷</a:t>
            </a:r>
            <a:endParaRPr lang="zh-CN" altLang="en-US" sz="2400" b="1" dirty="0"/>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endParaRPr lang="zh-CN" altLang="en-US" sz="2200" dirty="0"/>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endParaRPr lang="zh-CN" altLang="en-US" dirty="0"/>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endParaRPr lang="zh-CN" altLang="en-US" dirty="0"/>
          </a:p>
          <a:p>
            <a:pPr algn="just"/>
            <a:endParaRPr lang="zh-CN" altLang="en-US" dirty="0"/>
          </a:p>
          <a:p>
            <a:pPr algn="just"/>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性能测试程序</a:t>
            </a:r>
            <a:endParaRPr lang="zh-CN" altLang="en-US" dirty="0"/>
          </a:p>
        </p:txBody>
      </p:sp>
      <p:sp>
        <p:nvSpPr>
          <p:cNvPr id="3" name="内容占位符 2"/>
          <p:cNvSpPr>
            <a:spLocks noGrp="1"/>
          </p:cNvSpPr>
          <p:nvPr>
            <p:ph idx="1"/>
          </p:nvPr>
        </p:nvSpPr>
        <p:spPr/>
        <p:txBody>
          <a:bodyPr>
            <a:normAutofit fontScale="92500"/>
          </a:bodyPr>
          <a:lstStyle/>
          <a:p>
            <a:r>
              <a:rPr lang="zh-CN" altLang="en-US" b="1" dirty="0"/>
              <a:t>综合测试程序  </a:t>
            </a:r>
            <a:endParaRPr lang="en-US" altLang="zh-CN" b="1" dirty="0"/>
          </a:p>
          <a:p>
            <a:pPr lvl="1"/>
            <a:r>
              <a:rPr lang="en-US" altLang="zh-CN" dirty="0"/>
              <a:t>SPEC     </a:t>
            </a:r>
            <a:endParaRPr lang="en-US" altLang="zh-CN" dirty="0"/>
          </a:p>
          <a:p>
            <a:r>
              <a:rPr lang="zh-CN" altLang="en-US" b="1" dirty="0"/>
              <a:t>定点运算性能测试</a:t>
            </a:r>
            <a:endParaRPr lang="en-US" altLang="zh-CN" b="1" dirty="0"/>
          </a:p>
          <a:p>
            <a:pPr lvl="1"/>
            <a:r>
              <a:rPr lang="en-US" altLang="zh-CN" dirty="0"/>
              <a:t>Dhrystone      </a:t>
            </a:r>
            <a:r>
              <a:rPr lang="zh-CN" altLang="en-US" dirty="0"/>
              <a:t>测试编译器和</a:t>
            </a:r>
            <a:r>
              <a:rPr lang="en-US" altLang="zh-CN" dirty="0"/>
              <a:t>CPU</a:t>
            </a:r>
            <a:r>
              <a:rPr lang="zh-CN" altLang="en-US"/>
              <a:t>定点运算</a:t>
            </a:r>
            <a:r>
              <a:rPr lang="zh-CN" altLang="en-US" dirty="0"/>
              <a:t>性能   </a:t>
            </a:r>
            <a:r>
              <a:rPr lang="en-US" altLang="zh-CN" dirty="0"/>
              <a:t>C</a:t>
            </a:r>
            <a:r>
              <a:rPr lang="zh-CN" altLang="en-US" dirty="0"/>
              <a:t>语言编写</a:t>
            </a:r>
            <a:endParaRPr lang="en-US" altLang="zh-CN" dirty="0"/>
          </a:p>
          <a:p>
            <a:r>
              <a:rPr lang="zh-CN" altLang="en-US" b="1" dirty="0"/>
              <a:t>浮点运算性能测试</a:t>
            </a:r>
            <a:endParaRPr lang="en-US" altLang="zh-CN" b="1"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b="1" dirty="0"/>
              <a:t>数据库性能测试</a:t>
            </a:r>
            <a:endParaRPr lang="en-US" altLang="zh-CN" b="1"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endParaRPr lang="en-US" altLang="zh-CN" dirty="0"/>
          </a:p>
          <a:p>
            <a:r>
              <a:rPr lang="zh-CN" altLang="en-US" b="1" dirty="0"/>
              <a:t>并行运算测试  </a:t>
            </a:r>
            <a:r>
              <a:rPr lang="en-US" altLang="zh-CN" b="1" dirty="0"/>
              <a:t>NPB</a:t>
            </a:r>
            <a:endParaRPr lang="zh-CN" altLang="en-US" b="1"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endParaRPr lang="zh-CN" altLang="en-US" dirty="0"/>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1"/>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r>
              <a:rPr lang="zh-CN" altLang="en-US" b="1" dirty="0">
                <a:solidFill>
                  <a:srgbClr val="C00000"/>
                </a:solidFill>
              </a:rPr>
              <a:t>（禁运事件）</a:t>
            </a:r>
            <a:endParaRPr lang="en-US" altLang="zh-CN" b="1" dirty="0">
              <a:solidFill>
                <a:srgbClr val="C00000"/>
              </a:solidFill>
            </a:endParaRPr>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神威太湖之光</a:t>
            </a:r>
            <a:r>
              <a:rPr lang="zh-CN" altLang="en-US" dirty="0"/>
              <a:t>）三连冠</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神威太湖之光三连冠</a:t>
            </a:r>
            <a:endParaRPr lang="zh-CN" altLang="en-US" dirty="0"/>
          </a:p>
        </p:txBody>
      </p:sp>
      <p:pic>
        <p:nvPicPr>
          <p:cNvPr id="6" name="内容占位符 5"/>
          <p:cNvPicPr>
            <a:picLocks noGrp="1" noChangeAspect="1"/>
          </p:cNvPicPr>
          <p:nvPr>
            <p:ph idx="1"/>
          </p:nvPr>
        </p:nvPicPr>
        <p:blipFill>
          <a:blip r:embed="rId1">
            <a:clrChange>
              <a:clrFrom>
                <a:srgbClr val="EEEDF3"/>
              </a:clrFrom>
              <a:clrTo>
                <a:srgbClr val="EEEDF3">
                  <a:alpha val="0"/>
                </a:srgbClr>
              </a:clrTo>
            </a:clrChange>
            <a:extLst>
              <a:ext uri="{28A0092B-C50C-407E-A947-70E740481C1C}">
                <a14:useLocalDpi xmlns:a14="http://schemas.microsoft.com/office/drawing/2010/main" val="0"/>
              </a:ext>
            </a:extLst>
          </a:blip>
          <a:stretch>
            <a:fillRect/>
          </a:stretch>
        </p:blipFill>
        <p:spPr>
          <a:xfrm>
            <a:off x="838237" y="1105270"/>
            <a:ext cx="10515600" cy="5291357"/>
          </a:xfr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神威太湖之光</a:t>
            </a:r>
            <a:endParaRPr lang="zh-CN" altLang="en-US" dirty="0"/>
          </a:p>
        </p:txBody>
      </p:sp>
      <p:pic>
        <p:nvPicPr>
          <p:cNvPr id="4" name="内容占位符 3"/>
          <p:cNvPicPr>
            <a:picLocks noGrp="1" noChangeAspect="1"/>
          </p:cNvPicPr>
          <p:nvPr>
            <p:ph idx="1"/>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t="23029" b="2883"/>
          <a:stretch>
            <a:fillRect/>
          </a:stretch>
        </p:blipFill>
        <p:spPr>
          <a:xfrm>
            <a:off x="877716" y="1183599"/>
            <a:ext cx="10749940" cy="5451117"/>
          </a:xfr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95707" y="999367"/>
            <a:ext cx="10515600" cy="550316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IO500</a:t>
            </a:r>
            <a:endParaRPr lang="en-US" altLang="zh-CN"/>
          </a:p>
        </p:txBody>
      </p:sp>
      <p:pic>
        <p:nvPicPr>
          <p:cNvPr id="7227" name="图片 7227"/>
          <p:cNvPicPr>
            <a:picLocks noChangeAspect="1"/>
          </p:cNvPicPr>
          <p:nvPr/>
        </p:nvPicPr>
        <p:blipFill>
          <a:blip r:embed="rId1"/>
          <a:stretch>
            <a:fillRect/>
          </a:stretch>
        </p:blipFill>
        <p:spPr>
          <a:xfrm>
            <a:off x="862330" y="1403985"/>
            <a:ext cx="4439920" cy="3886200"/>
          </a:xfrm>
          <a:prstGeom prst="rect">
            <a:avLst/>
          </a:prstGeom>
        </p:spPr>
      </p:pic>
      <p:pic>
        <p:nvPicPr>
          <p:cNvPr id="4" name="图片 3" descr="IO500-2003"/>
          <p:cNvPicPr>
            <a:picLocks noChangeAspect="1"/>
          </p:cNvPicPr>
          <p:nvPr/>
        </p:nvPicPr>
        <p:blipFill>
          <a:blip r:embed="rId2"/>
          <a:srcRect l="12277" r="7670"/>
          <a:stretch>
            <a:fillRect/>
          </a:stretch>
        </p:blipFill>
        <p:spPr>
          <a:xfrm>
            <a:off x="5553075" y="1403985"/>
            <a:ext cx="5527675" cy="38862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7337" r="1863" b="9511"/>
          <a:stretch>
            <a:fillRect/>
          </a:stretch>
        </p:blipFill>
        <p:spPr>
          <a:xfrm>
            <a:off x="-29029" y="-43542"/>
            <a:ext cx="12235543" cy="6908800"/>
          </a:xfrm>
          <a:prstGeom prst="rect">
            <a:avLst/>
          </a:prstGeom>
        </p:spPr>
      </p:pic>
      <p:pic>
        <p:nvPicPr>
          <p:cNvPr id="3" name="图片 2"/>
          <p:cNvPicPr>
            <a:picLocks noChangeAspect="1"/>
          </p:cNvPicPr>
          <p:nvPr/>
        </p:nvPicPr>
        <p:blipFill>
          <a:blip r:embed="rId2"/>
          <a:stretch>
            <a:fillRect/>
          </a:stretch>
        </p:blipFill>
        <p:spPr>
          <a:xfrm>
            <a:off x="-29029" y="597408"/>
            <a:ext cx="8798268" cy="1874592"/>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课后习题</a:t>
            </a:r>
            <a:endParaRPr lang="zh-CN" altLang="en-US" dirty="0"/>
          </a:p>
        </p:txBody>
      </p:sp>
      <p:sp>
        <p:nvSpPr>
          <p:cNvPr id="3" name="内容占位符 2"/>
          <p:cNvSpPr>
            <a:spLocks noGrp="1"/>
          </p:cNvSpPr>
          <p:nvPr>
            <p:ph idx="1"/>
          </p:nvPr>
        </p:nvSpPr>
        <p:spPr/>
        <p:txBody>
          <a:bodyPr/>
          <a:lstStyle/>
          <a:p>
            <a:r>
              <a:rPr lang="en-US" altLang="zh-CN" dirty="0"/>
              <a:t>1.2 </a:t>
            </a:r>
            <a:endParaRPr lang="en-US" altLang="zh-CN" dirty="0"/>
          </a:p>
          <a:p>
            <a:r>
              <a:rPr lang="en-US" altLang="zh-CN" dirty="0"/>
              <a:t>1.5</a:t>
            </a:r>
            <a:endParaRPr lang="en-US" altLang="zh-CN" dirty="0"/>
          </a:p>
          <a:p>
            <a:r>
              <a:rPr lang="en-US" altLang="zh-CN" dirty="0"/>
              <a:t>1.6</a:t>
            </a:r>
            <a:endParaRPr lang="en-US" altLang="zh-CN" dirty="0"/>
          </a:p>
          <a:p>
            <a:endParaRPr lang="zh-CN" altLang="en-US" dirty="0"/>
          </a:p>
        </p:txBody>
      </p:sp>
      <p:pic>
        <p:nvPicPr>
          <p:cNvPr id="5" name="图片 4"/>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anose="020B0503020204020204" pitchFamily="34" charset="-122"/>
                <a:ea typeface="微软雅黑" panose="020B0503020204020204" pitchFamily="34" charset="-122"/>
              </a:rPr>
              <a:t>编程序？？？</a:t>
            </a:r>
            <a:endParaRPr lang="zh-CN" altLang="en-US" sz="4800" dirty="0">
              <a:solidFill>
                <a:srgbClr val="000000"/>
              </a:solidFill>
              <a:latin typeface="微软雅黑" panose="020B0503020204020204" pitchFamily="34" charset="-122"/>
              <a:ea typeface="微软雅黑" panose="020B0503020204020204" pitchFamily="34" charset="-122"/>
            </a:endParaRPr>
          </a:p>
        </p:txBody>
      </p:sp>
      <p:pic>
        <p:nvPicPr>
          <p:cNvPr id="5" name="Picture 4" descr="jacquard-coverlet-delong"/>
          <p:cNvPicPr>
            <a:picLocks noChangeAspect="1" noChangeArrowheads="1"/>
          </p:cNvPicPr>
          <p:nvPr/>
        </p:nvPicPr>
        <p:blipFill>
          <a:blip r:embed="rId1"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2"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3" cstate="print"/>
          <a:srcRect/>
          <a:stretch>
            <a:fillRect/>
          </a:stretch>
        </p:blipFill>
        <p:spPr bwMode="auto">
          <a:xfrm>
            <a:off x="6698196" y="1104646"/>
            <a:ext cx="3966261" cy="50100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487822" y="257614"/>
            <a:ext cx="10515600" cy="617641"/>
          </a:xfrm>
        </p:spPr>
        <p:txBody>
          <a:bodyPr/>
          <a:lstStyle/>
          <a:p>
            <a:pPr eaLnBrk="1" hangingPunct="1"/>
            <a:r>
              <a:rPr lang="zh-CN" altLang="en-US" dirty="0"/>
              <a:t>程序控制思想的萌芽</a:t>
            </a:r>
            <a:endParaRPr lang="zh-CN" altLang="en-US" dirty="0"/>
          </a:p>
        </p:txBody>
      </p:sp>
      <p:sp>
        <p:nvSpPr>
          <p:cNvPr id="25604" name="Rectangle 3"/>
          <p:cNvSpPr>
            <a:spLocks noGrp="1" noChangeArrowheads="1"/>
          </p:cNvSpPr>
          <p:nvPr>
            <p:ph idx="1"/>
          </p:nvPr>
        </p:nvSpPr>
        <p:spPr>
          <a:xfrm>
            <a:off x="487823" y="942764"/>
            <a:ext cx="5906627" cy="5637024"/>
          </a:xfrm>
        </p:spPr>
        <p:txBody>
          <a:bodyPr/>
          <a:lstStyle/>
          <a:p>
            <a:pPr algn="just" eaLnBrk="1" hangingPunct="1">
              <a:lnSpc>
                <a:spcPct val="150000"/>
              </a:lnSpc>
            </a:pPr>
            <a:r>
              <a:rPr lang="zh-CN" altLang="en-US" dirty="0"/>
              <a:t>如何将人的思想传送给机器，让机器按人的意志自动执行。 </a:t>
            </a:r>
            <a:endParaRPr lang="zh-CN" altLang="en-US" dirty="0"/>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endParaRPr lang="zh-CN" altLang="en-US" dirty="0"/>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b="1" dirty="0">
                <a:solidFill>
                  <a:srgbClr val="18978B"/>
                </a:solidFill>
              </a:rPr>
              <a:t>穿孔卡片</a:t>
            </a:r>
            <a:r>
              <a:rPr lang="zh-CN" altLang="en-US" dirty="0"/>
              <a:t>的自动提花机。</a:t>
            </a:r>
            <a:endParaRPr lang="zh-CN" altLang="en-US" dirty="0"/>
          </a:p>
          <a:p>
            <a:pPr algn="just" eaLnBrk="1" hangingPunct="1">
              <a:lnSpc>
                <a:spcPct val="150000"/>
              </a:lnSpc>
            </a:pPr>
            <a:r>
              <a:rPr lang="zh-CN" altLang="en-US" b="1" dirty="0"/>
              <a:t>编程序＝编织花布</a:t>
            </a:r>
            <a:endParaRPr lang="zh-CN" altLang="en-US" b="1" dirty="0"/>
          </a:p>
        </p:txBody>
      </p:sp>
      <p:pic>
        <p:nvPicPr>
          <p:cNvPr id="7" name="Picture 4" descr="jacquard-head-cards-right"/>
          <p:cNvPicPr>
            <a:picLocks noChangeAspect="1" noChangeArrowheads="1"/>
          </p:cNvPicPr>
          <p:nvPr/>
        </p:nvPicPr>
        <p:blipFill>
          <a:blip r:embed="rId1"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2" cstate="print"/>
          <a:srcRect/>
          <a:stretch>
            <a:fillRect/>
          </a:stretch>
        </p:blipFill>
        <p:spPr bwMode="auto">
          <a:xfrm>
            <a:off x="7931888" y="3676215"/>
            <a:ext cx="3394102" cy="258636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1821</a:t>
            </a:r>
            <a:r>
              <a:rPr lang="zh-CN" altLang="en-US" dirty="0"/>
              <a:t>年</a:t>
            </a:r>
            <a:r>
              <a:rPr lang="en-US" altLang="zh-CN" dirty="0"/>
              <a:t>Babbage</a:t>
            </a:r>
            <a:r>
              <a:rPr lang="zh-CN" altLang="en-US" dirty="0"/>
              <a:t>差分机</a:t>
            </a:r>
            <a:endParaRPr lang="zh-CN" altLang="en-US" dirty="0"/>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a:t>
            </a:r>
            <a:r>
              <a:rPr lang="zh-CN" altLang="en-US" b="1" dirty="0">
                <a:solidFill>
                  <a:srgbClr val="18978B"/>
                </a:solidFill>
              </a:rPr>
              <a:t>巴贝奇</a:t>
            </a:r>
            <a:r>
              <a:rPr lang="zh-CN" altLang="en-US" dirty="0"/>
              <a:t>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endParaRPr lang="zh-CN" altLang="en-US" dirty="0"/>
          </a:p>
          <a:p>
            <a:pPr algn="just">
              <a:lnSpc>
                <a:spcPct val="150000"/>
              </a:lnSpc>
            </a:pPr>
            <a:r>
              <a:rPr lang="zh-CN" altLang="en-US" dirty="0">
                <a:latin typeface="宋体" panose="02010600030101010101" pitchFamily="2" charset="-122"/>
              </a:rPr>
              <a:t>“</a:t>
            </a:r>
            <a:r>
              <a:rPr lang="zh-CN" altLang="en-US" dirty="0"/>
              <a:t>差分</a:t>
            </a:r>
            <a:r>
              <a:rPr lang="zh-CN" altLang="en-US" dirty="0">
                <a:latin typeface="宋体" panose="02010600030101010101" pitchFamily="2" charset="-122"/>
              </a:rPr>
              <a:t>”</a:t>
            </a:r>
            <a:r>
              <a:rPr lang="zh-CN" altLang="en-US" dirty="0"/>
              <a:t>是把函数表的复杂算式转化为差分运算，用简单的加法代替平方运算。</a:t>
            </a:r>
            <a:endParaRPr lang="zh-CN" altLang="en-US" dirty="0"/>
          </a:p>
          <a:p>
            <a:pPr algn="just">
              <a:lnSpc>
                <a:spcPct val="150000"/>
              </a:lnSpc>
            </a:pPr>
            <a:r>
              <a:rPr lang="en-US" altLang="zh-CN" dirty="0"/>
              <a:t>20</a:t>
            </a:r>
            <a:r>
              <a:rPr lang="zh-CN" altLang="en-US" dirty="0"/>
              <a:t>岁的巴贝奇从自动提花编织机上获得了灵感，差分机设计闪烁出了</a:t>
            </a:r>
            <a:r>
              <a:rPr lang="zh-CN" altLang="en-US" b="1" dirty="0">
                <a:solidFill>
                  <a:srgbClr val="18978B"/>
                </a:solidFill>
              </a:rPr>
              <a:t>程序控制</a:t>
            </a:r>
            <a:r>
              <a:rPr lang="zh-CN" altLang="en-US" dirty="0"/>
              <a:t>的灵光──它能够按照设计者的旨意，</a:t>
            </a:r>
            <a:r>
              <a:rPr lang="zh-CN" altLang="en-US" b="1" dirty="0">
                <a:solidFill>
                  <a:srgbClr val="18978B"/>
                </a:solidFill>
              </a:rPr>
              <a:t>自动处理不同函数</a:t>
            </a:r>
            <a:r>
              <a:rPr lang="zh-CN" altLang="en-US" dirty="0"/>
              <a:t>。 </a:t>
            </a:r>
            <a:endParaRPr lang="zh-CN" altLang="en-US" dirty="0"/>
          </a:p>
          <a:p>
            <a:pPr algn="just"/>
            <a:endParaRPr lang="zh-CN" altLang="en-US" dirty="0"/>
          </a:p>
        </p:txBody>
      </p:sp>
      <p:pic>
        <p:nvPicPr>
          <p:cNvPr id="6" name="图片 5"/>
          <p:cNvPicPr>
            <a:picLocks noChangeAspect="1"/>
          </p:cNvPicPr>
          <p:nvPr/>
        </p:nvPicPr>
        <p:blipFill>
          <a:blip r:embed="rId1"/>
          <a:stretch>
            <a:fillRect/>
          </a:stretch>
        </p:blipFill>
        <p:spPr>
          <a:xfrm>
            <a:off x="8014179" y="2199832"/>
            <a:ext cx="3457575" cy="4095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b="1" dirty="0"/>
              <a:t>三个具有现代意义的装置</a:t>
            </a:r>
            <a:endParaRPr lang="zh-CN" altLang="en-US" b="1" dirty="0"/>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endParaRPr lang="zh-CN" altLang="en-US" sz="2400" dirty="0"/>
          </a:p>
          <a:p>
            <a:pPr lvl="1">
              <a:lnSpc>
                <a:spcPct val="150000"/>
              </a:lnSpc>
            </a:pPr>
            <a:r>
              <a:rPr lang="zh-CN" altLang="en-US" sz="2400" dirty="0"/>
              <a:t>乘法以累次加来实现</a:t>
            </a:r>
            <a:endParaRPr lang="zh-CN" altLang="en-US" sz="2400" dirty="0"/>
          </a:p>
          <a:p>
            <a:pPr lvl="1">
              <a:lnSpc>
                <a:spcPct val="150000"/>
              </a:lnSpc>
            </a:pPr>
            <a:r>
              <a:rPr lang="zh-CN" altLang="en-US" sz="2400" dirty="0"/>
              <a:t>控制操作顺序，数据选择，结果输出</a:t>
            </a:r>
            <a:endParaRPr lang="zh-CN" altLang="en-US" sz="2400" dirty="0"/>
          </a:p>
          <a:p>
            <a:pPr>
              <a:lnSpc>
                <a:spcPct val="150000"/>
              </a:lnSpc>
            </a:pPr>
            <a:r>
              <a:rPr lang="zh-CN" altLang="en-US" b="1" dirty="0"/>
              <a:t>最早采用寄存器来存储数据</a:t>
            </a:r>
            <a:endParaRPr lang="en-US" altLang="zh-CN" b="1" dirty="0"/>
          </a:p>
          <a:p>
            <a:pPr>
              <a:lnSpc>
                <a:spcPct val="150000"/>
              </a:lnSpc>
            </a:pPr>
            <a:r>
              <a:rPr lang="zh-CN" altLang="en-US" b="1" dirty="0"/>
              <a:t>早期程序设计思想的萌芽</a:t>
            </a:r>
            <a:endParaRPr lang="zh-CN" altLang="en-US" b="1"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endParaRPr lang="zh-CN" altLang="en-US" dirty="0"/>
          </a:p>
          <a:p>
            <a:pPr algn="just">
              <a:lnSpc>
                <a:spcPct val="150000"/>
              </a:lnSpc>
            </a:pPr>
            <a:r>
              <a:rPr lang="zh-CN" altLang="en-US" dirty="0"/>
              <a:t>讨论预言了通用计算机的作用，控制卡、数据卡、操作卡 </a:t>
            </a:r>
            <a:endParaRPr lang="zh-CN" altLang="en-US" dirty="0"/>
          </a:p>
          <a:p>
            <a:pPr algn="just">
              <a:lnSpc>
                <a:spcPct val="150000"/>
              </a:lnSpc>
            </a:pPr>
            <a:r>
              <a:rPr lang="zh-CN" altLang="en-US" dirty="0"/>
              <a:t>提出</a:t>
            </a:r>
            <a:r>
              <a:rPr lang="zh-CN" altLang="en-US" b="1" dirty="0">
                <a:solidFill>
                  <a:srgbClr val="18978B"/>
                </a:solidFill>
              </a:rPr>
              <a:t>存储位置</a:t>
            </a:r>
            <a:r>
              <a:rPr lang="zh-CN" altLang="en-US" dirty="0"/>
              <a:t>或</a:t>
            </a:r>
            <a:r>
              <a:rPr lang="zh-CN" altLang="en-US" b="1" dirty="0">
                <a:solidFill>
                  <a:srgbClr val="18978B"/>
                </a:solidFill>
              </a:rPr>
              <a:t>地址</a:t>
            </a:r>
            <a:r>
              <a:rPr lang="zh-CN" altLang="en-US" dirty="0"/>
              <a:t>的想法  </a:t>
            </a:r>
            <a:endParaRPr lang="zh-CN" altLang="en-US" dirty="0"/>
          </a:p>
          <a:p>
            <a:pPr algn="just">
              <a:lnSpc>
                <a:spcPct val="150000"/>
              </a:lnSpc>
            </a:pPr>
            <a:r>
              <a:rPr lang="zh-CN" altLang="en-US" dirty="0"/>
              <a:t>“</a:t>
            </a:r>
            <a:r>
              <a:rPr lang="zh-CN" altLang="en-US" b="1" dirty="0">
                <a:solidFill>
                  <a:srgbClr val="18978B"/>
                </a:solidFill>
              </a:rPr>
              <a:t>循环</a:t>
            </a:r>
            <a:r>
              <a:rPr lang="zh-CN" altLang="en-US" dirty="0"/>
              <a:t>”</a:t>
            </a:r>
            <a:r>
              <a:rPr lang="en-US" altLang="zh-CN" dirty="0"/>
              <a:t>(looping)</a:t>
            </a:r>
            <a:r>
              <a:rPr lang="zh-CN" altLang="en-US" dirty="0"/>
              <a:t>的概念</a:t>
            </a:r>
            <a:endParaRPr lang="zh-CN" altLang="en-US" dirty="0"/>
          </a:p>
          <a:p>
            <a:pPr algn="just">
              <a:lnSpc>
                <a:spcPct val="150000"/>
              </a:lnSpc>
            </a:pPr>
            <a:r>
              <a:rPr lang="zh-CN" altLang="en-US" dirty="0"/>
              <a:t>三角函数和级数相乘程序、贝努利函数程序  </a:t>
            </a:r>
            <a:endParaRPr lang="zh-CN" altLang="en-US" dirty="0"/>
          </a:p>
          <a:p>
            <a:pPr algn="just"/>
            <a:endParaRPr lang="zh-CN" altLang="en-US" dirty="0"/>
          </a:p>
        </p:txBody>
      </p:sp>
      <p:pic>
        <p:nvPicPr>
          <p:cNvPr id="6" name="图片 5"/>
          <p:cNvPicPr>
            <a:picLocks noChangeAspect="1"/>
          </p:cNvPicPr>
          <p:nvPr/>
        </p:nvPicPr>
        <p:blipFill>
          <a:blip r:embed="rId1">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xfrm>
            <a:off x="487822" y="257614"/>
            <a:ext cx="10515600" cy="617641"/>
          </a:xfrm>
          <a:noFill/>
        </p:spPr>
        <p:txBody>
          <a:bodyPr/>
          <a:lstStyle/>
          <a:p>
            <a:pPr eaLnBrk="1" hangingPunct="1"/>
            <a:r>
              <a:rPr lang="zh-CN" altLang="en-US" dirty="0"/>
              <a:t>分析机 </a:t>
            </a:r>
            <a:r>
              <a:rPr lang="en-US" altLang="zh-CN" dirty="0"/>
              <a:t>Analytical Engine</a:t>
            </a:r>
            <a:endParaRPr lang="en-US" altLang="zh-CN" dirty="0"/>
          </a:p>
        </p:txBody>
      </p:sp>
      <p:pic>
        <p:nvPicPr>
          <p:cNvPr id="25603" name="Picture 2" descr="Babbage04"/>
          <p:cNvPicPr>
            <a:picLocks noChangeAspect="1" noChangeArrowheads="1"/>
          </p:cNvPicPr>
          <p:nvPr/>
        </p:nvPicPr>
        <p:blipFill>
          <a:blip r:embed="rId1" cstate="print"/>
          <a:srcRect/>
          <a:stretch>
            <a:fillRect/>
          </a:stretch>
        </p:blipFill>
        <p:spPr bwMode="auto">
          <a:xfrm>
            <a:off x="1843642" y="1173066"/>
            <a:ext cx="8743682" cy="50788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xfrm>
            <a:off x="487822" y="257614"/>
            <a:ext cx="10515600" cy="617641"/>
          </a:xfrm>
          <a:noFill/>
        </p:spPr>
        <p:txBody>
          <a:bodyPr/>
          <a:lstStyle/>
          <a:p>
            <a:r>
              <a:rPr lang="zh-CN" altLang="en-US" dirty="0"/>
              <a:t>分析机 </a:t>
            </a:r>
            <a:r>
              <a:rPr lang="en-US" altLang="zh-CN" dirty="0"/>
              <a:t>Analytical Engine</a:t>
            </a:r>
            <a:endParaRPr lang="en-US" altLang="zh-CN" dirty="0"/>
          </a:p>
        </p:txBody>
      </p:sp>
      <p:pic>
        <p:nvPicPr>
          <p:cNvPr id="32777" name="Picture 4" descr="Babbage05"/>
          <p:cNvPicPr>
            <a:picLocks noChangeAspect="1" noChangeArrowheads="1"/>
          </p:cNvPicPr>
          <p:nvPr/>
        </p:nvPicPr>
        <p:blipFill>
          <a:blip r:embed="rId1" cstate="print"/>
          <a:srcRect/>
          <a:stretch>
            <a:fillRect/>
          </a:stretch>
        </p:blipFill>
        <p:spPr bwMode="auto">
          <a:xfrm>
            <a:off x="828045" y="1172657"/>
            <a:ext cx="3868274" cy="2335562"/>
          </a:xfrm>
          <a:prstGeom prst="rect">
            <a:avLst/>
          </a:prstGeom>
        </p:spPr>
      </p:pic>
      <p:pic>
        <p:nvPicPr>
          <p:cNvPr id="32775" name="Picture 7" descr="Babbage06"/>
          <p:cNvPicPr>
            <a:picLocks noChangeAspect="1" noChangeArrowheads="1"/>
          </p:cNvPicPr>
          <p:nvPr/>
        </p:nvPicPr>
        <p:blipFill>
          <a:blip r:embed="rId2" cstate="print"/>
          <a:srcRect/>
          <a:stretch>
            <a:fillRect/>
          </a:stretch>
        </p:blipFill>
        <p:spPr bwMode="auto">
          <a:xfrm>
            <a:off x="909834" y="3805621"/>
            <a:ext cx="3786485" cy="2607849"/>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127" y="999442"/>
            <a:ext cx="6406989" cy="52950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7604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一、计算机系统概述</a:t>
            </a:r>
            <a:endParaRPr lang="zh-CN" altLang="en-US" sz="48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blip>
          <a:stretch>
            <a:fillRect/>
          </a:stretch>
        </p:blipFill>
        <p:spPr>
          <a:xfrm>
            <a:off x="7134511" y="4459762"/>
            <a:ext cx="4924425" cy="1905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1"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a:xfrm>
            <a:off x="487822" y="257614"/>
            <a:ext cx="10515600" cy="617641"/>
          </a:xfrm>
        </p:spPr>
        <p:txBody>
          <a:bodyPr/>
          <a:lstStyle/>
          <a:p>
            <a:pPr eaLnBrk="1" hangingPunct="1"/>
            <a:r>
              <a:rPr lang="en-US" altLang="zh-CN" sz="2400" dirty="0"/>
              <a:t>1940  Mechanical analog machines Lord Kelvin </a:t>
            </a:r>
            <a:endParaRPr lang="en-US" altLang="zh-CN" sz="2400" dirty="0"/>
          </a:p>
        </p:txBody>
      </p:sp>
      <p:sp>
        <p:nvSpPr>
          <p:cNvPr id="34820" name="Rectangle 3"/>
          <p:cNvSpPr>
            <a:spLocks noChangeArrowheads="1"/>
          </p:cNvSpPr>
          <p:nvPr/>
        </p:nvSpPr>
        <p:spPr bwMode="auto">
          <a:xfrm>
            <a:off x="1524000" y="0"/>
            <a:ext cx="184150" cy="641350"/>
          </a:xfrm>
          <a:prstGeom prst="rect">
            <a:avLst/>
          </a:prstGeom>
          <a:noFill/>
          <a:ln w="9525">
            <a:noFill/>
            <a:miter lim="800000"/>
          </a:ln>
        </p:spPr>
        <p:txBody>
          <a:bodyPr wrap="none" anchor="ctr">
            <a:spAutoFit/>
          </a:bodyPr>
          <a:lstStyle/>
          <a:p>
            <a:pPr fontAlgn="base">
              <a:spcBef>
                <a:spcPct val="0"/>
              </a:spcBef>
              <a:spcAft>
                <a:spcPct val="0"/>
              </a:spcAft>
            </a:pPr>
            <a:br>
              <a:rPr lang="en-US" altLang="zh-CN" i="1">
                <a:solidFill>
                  <a:srgbClr val="000000"/>
                </a:solidFill>
                <a:latin typeface="Arial" panose="020B0604020202020204" pitchFamily="34" charset="0"/>
                <a:ea typeface="华文细黑" panose="02010600040101010101" pitchFamily="2" charset="-122"/>
              </a:rPr>
            </a:br>
            <a:endParaRPr lang="en-US" altLang="zh-CN" i="1">
              <a:solidFill>
                <a:srgbClr val="000000"/>
              </a:solidFill>
              <a:latin typeface="Arial" panose="020B0604020202020204" pitchFamily="34" charset="0"/>
              <a:ea typeface="华文细黑" panose="02010600040101010101"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ln>
        </p:spPr>
        <p:txBody>
          <a:bodyPr wrap="none" anchor="ctr">
            <a:spAutoFit/>
          </a:bodyPr>
          <a:lstStyle/>
          <a:p>
            <a:pPr fontAlgn="base">
              <a:spcBef>
                <a:spcPct val="0"/>
              </a:spcBef>
              <a:spcAft>
                <a:spcPct val="0"/>
              </a:spcAft>
            </a:pPr>
            <a:br>
              <a:rPr lang="en-US" altLang="zh-CN" i="1">
                <a:solidFill>
                  <a:srgbClr val="000000"/>
                </a:solidFill>
                <a:latin typeface="Arial" panose="020B0604020202020204" pitchFamily="34" charset="0"/>
                <a:ea typeface="华文细黑" panose="02010600040101010101" pitchFamily="2" charset="-122"/>
              </a:rPr>
            </a:br>
            <a:endParaRPr lang="en-US" altLang="zh-CN" i="1">
              <a:solidFill>
                <a:srgbClr val="000000"/>
              </a:solidFill>
              <a:latin typeface="Arial" panose="020B0604020202020204" pitchFamily="34" charset="0"/>
              <a:ea typeface="华文细黑"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飛鱼牌手摇计算机</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39169" y="1198935"/>
            <a:ext cx="6713662" cy="498729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赫尔曼</a:t>
            </a:r>
            <a:r>
              <a:rPr lang="en-US" altLang="zh-CN" dirty="0">
                <a:latin typeface="Arial" panose="020B0604020202020204" pitchFamily="34" charset="0"/>
              </a:rPr>
              <a:t>·</a:t>
            </a:r>
            <a:r>
              <a:rPr lang="zh-CN" altLang="en-US" dirty="0"/>
              <a:t>霍勒斯制表机 </a:t>
            </a:r>
            <a:r>
              <a:rPr lang="en-US" altLang="zh-CN" dirty="0"/>
              <a:t>---</a:t>
            </a:r>
            <a:r>
              <a:rPr lang="zh-CN" altLang="en-US" dirty="0"/>
              <a:t>  机械到电的飞跃</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a:t>
            </a:r>
            <a:r>
              <a:rPr lang="zh-CN" altLang="en-US" b="1" dirty="0">
                <a:solidFill>
                  <a:srgbClr val="18978B"/>
                </a:solidFill>
              </a:rPr>
              <a:t>穿孔卡片</a:t>
            </a:r>
            <a:r>
              <a:rPr lang="zh-CN" altLang="en-US" dirty="0"/>
              <a:t>，是电脑软件的雏形</a:t>
            </a:r>
            <a:endParaRPr lang="zh-CN" altLang="en-US" dirty="0"/>
          </a:p>
          <a:p>
            <a:pPr>
              <a:lnSpc>
                <a:spcPct val="130000"/>
              </a:lnSpc>
            </a:pPr>
            <a:r>
              <a:rPr lang="en-US" altLang="zh-CN" dirty="0"/>
              <a:t>1888</a:t>
            </a:r>
            <a:r>
              <a:rPr lang="zh-CN" altLang="en-US" dirty="0"/>
              <a:t>年赫尔曼发明了</a:t>
            </a:r>
            <a:r>
              <a:rPr lang="zh-CN" altLang="en-US" b="1" dirty="0">
                <a:solidFill>
                  <a:srgbClr val="18978B"/>
                </a:solidFill>
              </a:rPr>
              <a:t>制表机</a:t>
            </a:r>
            <a:r>
              <a:rPr lang="zh-CN" altLang="en-US" dirty="0"/>
              <a:t>，它采用穿孔卡片进行数据处理，并用电气控制技术取代了纯机械装置。</a:t>
            </a:r>
            <a:endParaRPr lang="zh-CN" altLang="en-US" dirty="0"/>
          </a:p>
          <a:p>
            <a:endParaRPr lang="zh-CN" altLang="en-US"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11829"/>
          <a:stretch>
            <a:fillRect/>
          </a:stretch>
        </p:blipFill>
        <p:spPr>
          <a:xfrm>
            <a:off x="8844828" y="2877478"/>
            <a:ext cx="2705408" cy="343826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endParaRPr lang="en-US" altLang="zh-CN" sz="2100" dirty="0"/>
          </a:p>
        </p:txBody>
      </p:sp>
      <p:graphicFrame>
        <p:nvGraphicFramePr>
          <p:cNvPr id="8" name="Object 5"/>
          <p:cNvGraphicFramePr>
            <a:graphicFrameLocks noGrp="1" noChangeAspect="1"/>
          </p:cNvGraphicFramePr>
          <p:nvPr>
            <p:ph sz="quarter" idx="4294967295"/>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5328" name="Image" r:id="rId1" imgW="5867400" imgH="2654300" progId="">
                  <p:embed/>
                </p:oleObj>
              </mc:Choice>
              <mc:Fallback>
                <p:oleObj name="Image" r:id="rId1" imgW="5867400" imgH="2654300" progId="">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3" cstate="print"/>
          <a:srcRect/>
          <a:stretch>
            <a:fillRect/>
          </a:stretch>
        </p:blipFill>
        <p:spPr>
          <a:xfrm>
            <a:off x="562534" y="4115583"/>
            <a:ext cx="7261674" cy="1063317"/>
          </a:xfrm>
          <a:prstGeom prst="rect">
            <a:avLst/>
          </a:prstGeom>
          <a:noFill/>
        </p:spPr>
      </p:pic>
      <p:pic>
        <p:nvPicPr>
          <p:cNvPr id="6" name="Picture 2" descr="Another Card Reader Punch"/>
          <p:cNvPicPr>
            <a:picLocks noChangeAspect="1" noChangeArrowheads="1"/>
          </p:cNvPicPr>
          <p:nvPr/>
        </p:nvPicPr>
        <p:blipFill>
          <a:blip r:embed="rId4"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p:cNvPicPr>
            <a:picLocks noChangeAspect="1" noChangeArrowheads="1"/>
          </p:cNvPicPr>
          <p:nvPr/>
        </p:nvPicPr>
        <p:blipFill>
          <a:blip r:embed="rId5" cstate="print"/>
          <a:srcRect/>
          <a:stretch>
            <a:fillRect/>
          </a:stretch>
        </p:blipFill>
        <p:spPr bwMode="auto">
          <a:xfrm>
            <a:off x="7354186" y="1091236"/>
            <a:ext cx="3810000" cy="246423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xfrm>
            <a:off x="487822" y="257614"/>
            <a:ext cx="10515600" cy="617641"/>
          </a:xfrm>
          <a:noFill/>
        </p:spPr>
        <p:txBody>
          <a:bodyPr/>
          <a:lstStyle/>
          <a:p>
            <a:pPr eaLnBrk="1" hangingPunct="1"/>
            <a:r>
              <a:rPr lang="en-US" altLang="zh-CN"/>
              <a:t>Punched card</a:t>
            </a:r>
            <a:endParaRPr lang="en-US" altLang="zh-CN"/>
          </a:p>
        </p:txBody>
      </p:sp>
      <p:pic>
        <p:nvPicPr>
          <p:cNvPr id="491522" name="Picture 2" descr="Open Carrying Box"/>
          <p:cNvPicPr>
            <a:picLocks noChangeAspect="1" noChangeArrowheads="1"/>
          </p:cNvPicPr>
          <p:nvPr/>
        </p:nvPicPr>
        <p:blipFill rotWithShape="1">
          <a:blip r:embed="rId1" cstate="print"/>
          <a:srcRect l="-434" t="26587" r="434" b="-5496"/>
          <a:stretch>
            <a:fillRect/>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2" cstate="print"/>
          <a:srcRect t="10670"/>
          <a:stretch>
            <a:fillRect/>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3"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2000 cards,</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6.6 Kg</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 20 Kbytes</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endParaRPr lang="en-US" altLang="zh-CN" sz="2400" i="1" dirty="0">
              <a:solidFill>
                <a:srgbClr val="000000"/>
              </a:solidFill>
              <a:latin typeface="Arial" panose="020B0604020202020204" pitchFamily="34" charset="0"/>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1526">
                                            <p:txEl>
                                              <p:pRg st="1" end="1"/>
                                            </p:txEl>
                                          </p:spTgt>
                                        </p:tgtEl>
                                        <p:attrNameLst>
                                          <p:attrName>style.visibility</p:attrName>
                                        </p:attrNameLst>
                                      </p:cBhvr>
                                      <p:to>
                                        <p:strVal val="visible"/>
                                      </p:to>
                                    </p:set>
                                    <p:anim calcmode="lin" valueType="num">
                                      <p:cBhvr additive="base">
                                        <p:cTn id="26"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1526">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1526">
                                            <p:txEl>
                                              <p:pRg st="2" end="2"/>
                                            </p:txEl>
                                          </p:spTgt>
                                        </p:tgtEl>
                                        <p:attrNameLst>
                                          <p:attrName>style.visibility</p:attrName>
                                        </p:attrNameLst>
                                      </p:cBhvr>
                                      <p:to>
                                        <p:strVal val="visible"/>
                                      </p:to>
                                    </p:set>
                                    <p:anim calcmode="lin" valueType="num">
                                      <p:cBhvr additive="base">
                                        <p:cTn id="30"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赫尔曼</a:t>
            </a:r>
            <a:r>
              <a:rPr lang="en-US" altLang="zh-CN" dirty="0">
                <a:latin typeface="Arial" panose="020B0604020202020204" pitchFamily="34" charset="0"/>
              </a:rPr>
              <a:t>·</a:t>
            </a:r>
            <a:r>
              <a:rPr lang="zh-CN" altLang="en-US" dirty="0"/>
              <a:t>霍勒斯制表机</a:t>
            </a:r>
            <a:endParaRPr lang="zh-CN" altLang="en-US" dirty="0"/>
          </a:p>
        </p:txBody>
      </p:sp>
      <p:sp>
        <p:nvSpPr>
          <p:cNvPr id="3" name="内容占位符 2"/>
          <p:cNvSpPr>
            <a:spLocks noGrp="1"/>
          </p:cNvSpPr>
          <p:nvPr>
            <p:ph idx="1"/>
          </p:nvPr>
        </p:nvSpPr>
        <p:spPr>
          <a:xfrm>
            <a:off x="487822" y="942764"/>
            <a:ext cx="6990487" cy="4751230"/>
          </a:xfrm>
        </p:spPr>
        <p:txBody>
          <a:bodyPr>
            <a:normAutofit lnSpcReduction="10000"/>
          </a:bodyPr>
          <a:lstStyle/>
          <a:p>
            <a:pPr algn="just">
              <a:lnSpc>
                <a:spcPct val="150000"/>
              </a:lnSpc>
            </a:pPr>
            <a:r>
              <a:rPr lang="en-US" altLang="zh-CN" sz="2800" dirty="0"/>
              <a:t>1890</a:t>
            </a:r>
            <a:r>
              <a:rPr lang="zh-CN" altLang="en-US" sz="2800" dirty="0"/>
              <a:t>年，美国人口普查全部采用了霍勒斯制表机。</a:t>
            </a:r>
            <a:r>
              <a:rPr lang="en-US" altLang="zh-CN" sz="2800" dirty="0"/>
              <a:t>1900</a:t>
            </a:r>
            <a:r>
              <a:rPr lang="zh-CN" altLang="en-US" sz="2800" dirty="0"/>
              <a:t>年</a:t>
            </a:r>
            <a:r>
              <a:rPr lang="zh-CN" altLang="en-US" sz="2800" b="1" dirty="0">
                <a:solidFill>
                  <a:srgbClr val="18978B"/>
                </a:solidFill>
              </a:rPr>
              <a:t>美国人口普查</a:t>
            </a:r>
            <a:r>
              <a:rPr lang="zh-CN" altLang="en-US" sz="2800" dirty="0"/>
              <a:t>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endParaRPr lang="zh-CN" altLang="en-US" sz="2800" dirty="0"/>
          </a:p>
          <a:p>
            <a:pPr algn="just">
              <a:lnSpc>
                <a:spcPct val="150000"/>
              </a:lnSpc>
            </a:pPr>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b="1" dirty="0">
                <a:solidFill>
                  <a:srgbClr val="18978B"/>
                </a:solidFill>
              </a:rPr>
              <a:t>CTR</a:t>
            </a:r>
            <a:r>
              <a:rPr lang="zh-CN" altLang="en-US" sz="2800" b="1" dirty="0">
                <a:solidFill>
                  <a:srgbClr val="18978B"/>
                </a:solidFill>
              </a:rPr>
              <a:t>（计算制表记录</a:t>
            </a:r>
            <a:r>
              <a:rPr lang="zh-CN" altLang="en-US" sz="2800" b="1" dirty="0">
                <a:solidFill>
                  <a:srgbClr val="1387B7"/>
                </a:solidFill>
              </a:rPr>
              <a:t>）</a:t>
            </a:r>
            <a:r>
              <a:rPr lang="zh-CN" altLang="en-US" sz="2800" dirty="0"/>
              <a:t>公司</a:t>
            </a:r>
            <a:endParaRPr lang="zh-CN" altLang="en-US" sz="2800" dirty="0"/>
          </a:p>
          <a:p>
            <a:pPr algn="just">
              <a:lnSpc>
                <a:spcPct val="150000"/>
              </a:lnSpc>
            </a:pPr>
            <a:r>
              <a:rPr lang="en-US" altLang="zh-CN" sz="2800" dirty="0"/>
              <a:t>1924</a:t>
            </a:r>
            <a:r>
              <a:rPr lang="zh-CN" altLang="en-US" sz="2800" dirty="0"/>
              <a:t>年</a:t>
            </a:r>
            <a:r>
              <a:rPr lang="en-US" altLang="zh-CN" sz="2800" dirty="0"/>
              <a:t>IBM</a:t>
            </a:r>
            <a:r>
              <a:rPr lang="zh-CN" altLang="en-US" sz="2800" dirty="0"/>
              <a:t>成立</a:t>
            </a:r>
            <a:endParaRPr lang="zh-CN" altLang="en-US" sz="2800" dirty="0"/>
          </a:p>
          <a:p>
            <a:pPr algn="just"/>
            <a:endParaRPr lang="zh-CN" altLang="en-US" dirty="0"/>
          </a:p>
        </p:txBody>
      </p:sp>
      <p:pic>
        <p:nvPicPr>
          <p:cNvPr id="4" name="Picture 3" descr="1-30"/>
          <p:cNvPicPr>
            <a:picLocks noChangeAspect="1" noChangeArrowheads="1"/>
          </p:cNvPicPr>
          <p:nvPr/>
        </p:nvPicPr>
        <p:blipFill>
          <a:blip r:embed="rId1"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2"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down)">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xfrm>
            <a:off x="487822" y="257614"/>
            <a:ext cx="10515600" cy="617641"/>
          </a:xfrm>
          <a:noFill/>
        </p:spPr>
        <p:txBody>
          <a:bodyPr/>
          <a:lstStyle/>
          <a:p>
            <a:pPr eaLnBrk="1" hangingPunct="1"/>
            <a:r>
              <a:rPr lang="en-US" altLang="zh-CN" dirty="0"/>
              <a:t>1904</a:t>
            </a:r>
            <a:r>
              <a:rPr lang="zh-CN" altLang="en-US" dirty="0"/>
              <a:t>年弗莱明发明真空电子二极管</a:t>
            </a:r>
            <a:endParaRPr lang="zh-CN" altLang="en-US" dirty="0"/>
          </a:p>
        </p:txBody>
      </p:sp>
      <p:pic>
        <p:nvPicPr>
          <p:cNvPr id="40970" name="Picture 4" descr="1-3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864350" y="1752898"/>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ln>
        </p:spPr>
        <p:txBody>
          <a:bodyPr/>
          <a:lstStyle/>
          <a:p>
            <a:pPr marL="342900" indent="-342900" fontAlgn="base">
              <a:lnSpc>
                <a:spcPct val="120000"/>
              </a:lnSpc>
              <a:spcBef>
                <a:spcPct val="20000"/>
              </a:spcBef>
              <a:spcAft>
                <a:spcPct val="0"/>
              </a:spcAft>
              <a:buClr>
                <a:srgbClr val="FFC000"/>
              </a:buClr>
              <a:buFont typeface="Wingdings" panose="05000000000000000000" pitchFamily="2" charset="2"/>
              <a:buChar char="n"/>
            </a:pPr>
            <a:r>
              <a:rPr lang="en-US" altLang="zh-CN" sz="2400" dirty="0">
                <a:solidFill>
                  <a:srgbClr val="000000"/>
                </a:solidFill>
                <a:latin typeface="微软雅黑" panose="020B0503020204020204" pitchFamily="34" charset="-122"/>
                <a:ea typeface="微软雅黑" panose="020B0503020204020204" pitchFamily="34" charset="-122"/>
              </a:rPr>
              <a:t>1904</a:t>
            </a:r>
            <a:r>
              <a:rPr lang="zh-CN" altLang="en-US" sz="2400" dirty="0">
                <a:solidFill>
                  <a:srgbClr val="000000"/>
                </a:solidFill>
                <a:latin typeface="微软雅黑" panose="020B0503020204020204" pitchFamily="34" charset="-122"/>
                <a:ea typeface="微软雅黑" panose="020B0503020204020204" pitchFamily="34" charset="-122"/>
              </a:rPr>
              <a:t>年，英国人</a:t>
            </a:r>
            <a:r>
              <a:rPr lang="zh-CN" altLang="en-US" sz="2400" b="1" dirty="0">
                <a:solidFill>
                  <a:srgbClr val="18978B"/>
                </a:solidFill>
                <a:latin typeface="微软雅黑" panose="020B0503020204020204" pitchFamily="34" charset="-122"/>
                <a:ea typeface="微软雅黑" panose="020B0503020204020204" pitchFamily="34" charset="-122"/>
              </a:rPr>
              <a:t>弗莱明</a:t>
            </a:r>
            <a:r>
              <a:rPr lang="zh-CN" altLang="en-US" sz="2400" dirty="0">
                <a:solidFill>
                  <a:srgbClr val="000000"/>
                </a:solidFill>
                <a:latin typeface="微软雅黑" panose="020B0503020204020204" pitchFamily="34" charset="-122"/>
                <a:ea typeface="微软雅黑" panose="020B0503020204020204" pitchFamily="34" charset="-122"/>
              </a:rPr>
              <a:t>发明</a:t>
            </a:r>
            <a:r>
              <a:rPr lang="zh-CN" altLang="en-US" sz="2400" b="1" dirty="0">
                <a:solidFill>
                  <a:srgbClr val="18978B"/>
                </a:solidFill>
                <a:latin typeface="微软雅黑" panose="020B0503020204020204" pitchFamily="34" charset="-122"/>
                <a:ea typeface="微软雅黑" panose="020B0503020204020204" pitchFamily="34" charset="-122"/>
              </a:rPr>
              <a:t>真空电子二极管</a:t>
            </a:r>
            <a:endParaRPr lang="zh-CN" altLang="en-US" sz="2400" b="1" dirty="0">
              <a:solidFill>
                <a:srgbClr val="18978B"/>
              </a:solidFill>
              <a:latin typeface="微软雅黑" panose="020B0503020204020204" pitchFamily="34" charset="-122"/>
              <a:ea typeface="微软雅黑" panose="020B0503020204020204" pitchFamily="34" charset="-122"/>
            </a:endParaRPr>
          </a:p>
          <a:p>
            <a:pPr marL="342900" indent="-342900" fontAlgn="base">
              <a:lnSpc>
                <a:spcPct val="120000"/>
              </a:lnSpc>
              <a:spcBef>
                <a:spcPct val="20000"/>
              </a:spcBef>
              <a:spcAft>
                <a:spcPct val="0"/>
              </a:spcAft>
              <a:buClr>
                <a:srgbClr val="FFC000"/>
              </a:buClr>
              <a:buFont typeface="Wingdings" panose="05000000000000000000" pitchFamily="2" charset="2"/>
              <a:buChar char="n"/>
            </a:pPr>
            <a:r>
              <a:rPr lang="zh-CN" altLang="en-US" sz="2400" dirty="0">
                <a:solidFill>
                  <a:srgbClr val="000000"/>
                </a:solidFill>
                <a:latin typeface="微软雅黑" panose="020B0503020204020204" pitchFamily="34" charset="-122"/>
                <a:ea typeface="微软雅黑" panose="020B0503020204020204" pitchFamily="34" charset="-122"/>
              </a:rPr>
              <a:t>电子管的诞生，是人类电子文明的起点</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clrChange>
              <a:clrFrom>
                <a:srgbClr val="FFFFFF"/>
              </a:clrFrom>
              <a:clrTo>
                <a:srgbClr val="FFFFFF">
                  <a:alpha val="0"/>
                </a:srgbClr>
              </a:clrTo>
            </a:clrChange>
          </a:blip>
          <a:srcRect l="12204" t="13515" r="22467" b="15274"/>
          <a:stretch>
            <a:fillRect/>
          </a:stretch>
        </p:blipFill>
        <p:spPr>
          <a:xfrm>
            <a:off x="865872" y="1106926"/>
            <a:ext cx="3969878" cy="47167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1906</a:t>
            </a:r>
            <a:r>
              <a:rPr lang="zh-CN" altLang="en-US" dirty="0"/>
              <a:t>年弗雷斯特发明真空电子三极管</a:t>
            </a:r>
            <a:endParaRPr lang="zh-CN" altLang="en-US" dirty="0"/>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rPr>
              <a:t>1906</a:t>
            </a:r>
            <a:r>
              <a:rPr lang="zh-CN" altLang="en-US" sz="2400" dirty="0">
                <a:solidFill>
                  <a:srgbClr val="000000"/>
                </a:solidFill>
                <a:latin typeface="微软雅黑" panose="020B0503020204020204" pitchFamily="34" charset="-122"/>
                <a:ea typeface="微软雅黑" panose="020B0503020204020204" pitchFamily="34" charset="-122"/>
              </a:rPr>
              <a:t>年，美国人</a:t>
            </a:r>
            <a:r>
              <a:rPr lang="zh-CN" altLang="en-US" sz="2400" b="1" dirty="0">
                <a:solidFill>
                  <a:srgbClr val="18978B"/>
                </a:solidFill>
                <a:latin typeface="微软雅黑" panose="020B0503020204020204" pitchFamily="34" charset="-122"/>
                <a:ea typeface="微软雅黑" panose="020B0503020204020204" pitchFamily="34" charset="-122"/>
              </a:rPr>
              <a:t>德弗雷斯特</a:t>
            </a:r>
            <a:r>
              <a:rPr lang="zh-CN" altLang="en-US" sz="2400" dirty="0">
                <a:solidFill>
                  <a:srgbClr val="000000"/>
                </a:solidFill>
                <a:latin typeface="微软雅黑" panose="020B0503020204020204" pitchFamily="34" charset="-122"/>
                <a:ea typeface="微软雅黑" panose="020B0503020204020204" pitchFamily="34" charset="-122"/>
              </a:rPr>
              <a:t>发明</a:t>
            </a:r>
            <a:r>
              <a:rPr lang="zh-CN" altLang="en-US" sz="2400" b="1" dirty="0">
                <a:solidFill>
                  <a:srgbClr val="18978B"/>
                </a:solidFill>
                <a:latin typeface="微软雅黑" panose="020B0503020204020204" pitchFamily="34" charset="-122"/>
                <a:ea typeface="微软雅黑" panose="020B0503020204020204" pitchFamily="34" charset="-122"/>
              </a:rPr>
              <a:t>电子三极管；</a:t>
            </a:r>
            <a:endParaRPr lang="zh-CN" altLang="en-US" sz="24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200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研究发现，三极管可通过级联使放大倍数大增；</a:t>
            </a:r>
            <a:endParaRPr lang="zh-CN" altLang="en-US" sz="24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200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这使得三极管的实用价值大大提高，从而促成了无线电通信技术的迅速发展。</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346800" y="1774690"/>
            <a:ext cx="4222543" cy="4567655"/>
          </a:xfrm>
          <a:prstGeom prst="rect">
            <a:avLst/>
          </a:prstGeom>
        </p:spPr>
      </p:pic>
      <p:pic>
        <p:nvPicPr>
          <p:cNvPr id="13"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262" y="4009406"/>
            <a:ext cx="3262853" cy="23329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3"/>
          <a:stretch>
            <a:fillRect/>
          </a:stretch>
        </p:blipFill>
        <p:spPr>
          <a:xfrm>
            <a:off x="4451412" y="4009406"/>
            <a:ext cx="1016654" cy="2354357"/>
          </a:xfrm>
          <a:prstGeom prst="rect">
            <a:avLst/>
          </a:prstGeom>
        </p:spPr>
      </p:pic>
      <p:pic>
        <p:nvPicPr>
          <p:cNvPr id="12" name="Picture 7" descr="6AS7GA"/>
          <p:cNvPicPr>
            <a:picLocks noChangeAspect="1" noChangeArrowheads="1"/>
          </p:cNvPicPr>
          <p:nvPr/>
        </p:nvPicPr>
        <p:blipFill>
          <a:blip r:embed="rId4" cstate="print"/>
          <a:srcRect/>
          <a:stretch>
            <a:fillRect/>
          </a:stretch>
        </p:blipFill>
        <p:spPr bwMode="auto">
          <a:xfrm>
            <a:off x="5620363" y="4009406"/>
            <a:ext cx="1280545" cy="235435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1938</a:t>
            </a:r>
            <a:r>
              <a:rPr lang="zh-CN" altLang="en-US" dirty="0"/>
              <a:t>年朱斯的</a:t>
            </a:r>
            <a:r>
              <a:rPr lang="en-US" altLang="zh-CN" dirty="0"/>
              <a:t>Z</a:t>
            </a:r>
            <a:r>
              <a:rPr lang="zh-CN" altLang="en-US" dirty="0"/>
              <a:t>系列计算机</a:t>
            </a:r>
            <a:endParaRPr lang="zh-CN" altLang="en-US" dirty="0"/>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年，德国科学家朱斯发明</a:t>
            </a:r>
            <a:r>
              <a:rPr lang="en-US" altLang="zh-CN" sz="2400" dirty="0"/>
              <a:t>Z-1</a:t>
            </a:r>
            <a:r>
              <a:rPr lang="zh-CN" altLang="en-US" sz="2400" dirty="0"/>
              <a:t>计算机</a:t>
            </a:r>
            <a:endParaRPr lang="zh-CN" altLang="en-US" sz="2400" dirty="0"/>
          </a:p>
          <a:p>
            <a:pPr lvl="1">
              <a:lnSpc>
                <a:spcPct val="130000"/>
              </a:lnSpc>
            </a:pPr>
            <a:r>
              <a:rPr lang="zh-CN" altLang="en-US" sz="1800" dirty="0"/>
              <a:t>第一台二进制计算机，第一台真空电子管计算机</a:t>
            </a:r>
            <a:endParaRPr lang="zh-CN" altLang="en-US" sz="1800" dirty="0"/>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1" cstate="print"/>
          <a:srcRect/>
          <a:stretch>
            <a:fillRect/>
          </a:stretch>
        </p:blipFill>
        <p:spPr bwMode="auto">
          <a:xfrm>
            <a:off x="10193229" y="1012017"/>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a:xfrm>
            <a:off x="487822" y="257614"/>
            <a:ext cx="10515600" cy="617641"/>
          </a:xfrm>
        </p:spPr>
        <p:txBody>
          <a:bodyPr/>
          <a:lstStyle/>
          <a:p>
            <a:r>
              <a:rPr lang="en-US" altLang="zh-CN" dirty="0"/>
              <a:t>1943</a:t>
            </a:r>
            <a:r>
              <a:rPr lang="zh-CN" altLang="en-US" dirty="0"/>
              <a:t>年英国</a:t>
            </a:r>
            <a:r>
              <a:rPr lang="zh-CN" altLang="en-US" dirty="0">
                <a:latin typeface="Arial" panose="020B0604020202020204" pitchFamily="34" charset="0"/>
              </a:rPr>
              <a:t>“</a:t>
            </a:r>
            <a:r>
              <a:rPr lang="zh-CN" altLang="en-US" dirty="0"/>
              <a:t>巨人</a:t>
            </a:r>
            <a:r>
              <a:rPr lang="zh-CN" altLang="en-US" dirty="0">
                <a:latin typeface="Arial" panose="020B0604020202020204" pitchFamily="34"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b="1" dirty="0">
                <a:solidFill>
                  <a:srgbClr val="18978B"/>
                </a:solidFill>
              </a:rPr>
              <a:t>Enigma</a:t>
            </a:r>
            <a:r>
              <a:rPr lang="zh-CN" altLang="en-US" sz="2400" b="1" dirty="0">
                <a:solidFill>
                  <a:srgbClr val="18978B"/>
                </a:solidFill>
              </a:rPr>
              <a:t>密码</a:t>
            </a:r>
            <a:r>
              <a:rPr lang="zh-CN" altLang="en-US" sz="2400" dirty="0"/>
              <a:t>。</a:t>
            </a:r>
            <a:endParaRPr lang="zh-CN" altLang="en-US" sz="2400" dirty="0"/>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endParaRPr lang="zh-CN" altLang="en-US" sz="2400" dirty="0"/>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b="1" dirty="0">
                <a:solidFill>
                  <a:srgbClr val="18978B"/>
                </a:solidFill>
              </a:rPr>
              <a:t>电影</a:t>
            </a:r>
            <a:r>
              <a:rPr lang="en-US" altLang="zh-CN" sz="2400" b="1" dirty="0">
                <a:solidFill>
                  <a:srgbClr val="18978B"/>
                </a:solidFill>
              </a:rPr>
              <a:t>《</a:t>
            </a:r>
            <a:r>
              <a:rPr lang="zh-CN" altLang="en-US" sz="2400" b="1" dirty="0">
                <a:solidFill>
                  <a:srgbClr val="18978B"/>
                </a:solidFill>
              </a:rPr>
              <a:t>模仿游戏</a:t>
            </a:r>
            <a:r>
              <a:rPr lang="en-US" altLang="zh-CN" sz="2400" b="1" dirty="0">
                <a:solidFill>
                  <a:srgbClr val="18978B"/>
                </a:solidFill>
              </a:rPr>
              <a:t>》</a:t>
            </a:r>
            <a:endParaRPr lang="zh-CN" altLang="en-US" sz="2400" b="1" dirty="0">
              <a:solidFill>
                <a:srgbClr val="18978B"/>
              </a:solidFill>
            </a:endParaRPr>
          </a:p>
          <a:p>
            <a:pPr algn="just"/>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234" y="1012017"/>
            <a:ext cx="3644613" cy="2680192"/>
          </a:xfrm>
          <a:prstGeom prst="rect">
            <a:avLst/>
          </a:prstGeom>
        </p:spPr>
      </p:pic>
      <p:pic>
        <p:nvPicPr>
          <p:cNvPr id="9" name="Picture 10" descr="j0312558"/>
          <p:cNvPicPr>
            <a:picLocks noChangeAspect="1" noChangeArrowheads="1"/>
          </p:cNvPicPr>
          <p:nvPr/>
        </p:nvPicPr>
        <p:blipFill>
          <a:blip r:embed="rId3" cstate="print"/>
          <a:srcRect/>
          <a:stretch>
            <a:fillRect/>
          </a:stretch>
        </p:blipFill>
        <p:spPr bwMode="auto">
          <a:xfrm flipH="1">
            <a:off x="14463083" y="472405"/>
            <a:ext cx="2209800" cy="1528763"/>
          </a:xfrm>
          <a:prstGeom prst="rect">
            <a:avLst/>
          </a:prstGeom>
          <a:noFill/>
          <a:ln w="9525">
            <a:noFill/>
            <a:miter lim="800000"/>
            <a:headEnd/>
            <a:tailEnd/>
          </a:ln>
        </p:spPr>
      </p:pic>
      <p:pic>
        <p:nvPicPr>
          <p:cNvPr id="11" name="图片 10"/>
          <p:cNvPicPr>
            <a:picLocks noChangeAspect="1"/>
          </p:cNvPicPr>
          <p:nvPr/>
        </p:nvPicPr>
        <p:blipFill>
          <a:blip r:embed="rId4"/>
          <a:stretch>
            <a:fillRect/>
          </a:stretch>
        </p:blipFill>
        <p:spPr>
          <a:xfrm>
            <a:off x="6445234" y="3828971"/>
            <a:ext cx="5194830" cy="2619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solidFill>
                  <a:srgbClr val="C00000"/>
                </a:solidFill>
                <a:effectLst>
                  <a:outerShdw blurRad="38100" dist="38100" dir="2700000" algn="tl">
                    <a:srgbClr val="C0C0C0"/>
                  </a:outerShdw>
                </a:effectLst>
              </a:rPr>
              <a:t>1.1 </a:t>
            </a:r>
            <a:r>
              <a:rPr lang="zh-CN" altLang="en-US" b="1" dirty="0">
                <a:solidFill>
                  <a:srgbClr val="C00000"/>
                </a:solidFill>
                <a:effectLst>
                  <a:outerShdw blurRad="38100" dist="38100" dir="2700000" algn="tl">
                    <a:srgbClr val="C0C0C0"/>
                  </a:outerShdw>
                </a:effectLst>
              </a:rPr>
              <a:t>计算机发展历程</a:t>
            </a:r>
            <a:endParaRPr lang="zh-CN" altLang="en-US" b="1" dirty="0">
              <a:solidFill>
                <a:srgbClr val="C00000"/>
              </a:solidFill>
              <a:effectLst>
                <a:outerShdw blurRad="38100" dist="38100" dir="2700000" algn="tl">
                  <a:srgbClr val="C0C0C0"/>
                </a:outerShdw>
              </a:effectLst>
            </a:endParaRPr>
          </a:p>
          <a:p>
            <a:pPr>
              <a:lnSpc>
                <a:spcPct val="150000"/>
              </a:lnSpc>
              <a:defRPr/>
            </a:pPr>
            <a:r>
              <a:rPr lang="en-US" altLang="zh-CN" b="1" dirty="0">
                <a:effectLst>
                  <a:outerShdw blurRad="38100" dist="38100" dir="2700000" algn="tl">
                    <a:srgbClr val="C0C0C0"/>
                  </a:outerShdw>
                </a:effectLst>
              </a:rPr>
              <a:t>1.2 </a:t>
            </a:r>
            <a:r>
              <a:rPr lang="zh-CN" altLang="en-US" b="1" dirty="0"/>
              <a:t>计算机系统组成</a:t>
            </a:r>
            <a:endParaRPr lang="zh-CN" altLang="en-US" b="1" dirty="0"/>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endParaRPr lang="zh-CN" altLang="en-US" b="1" dirty="0"/>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艾肯的</a:t>
            </a:r>
            <a:r>
              <a:rPr lang="en-US" altLang="zh-CN" dirty="0"/>
              <a:t>MARK</a:t>
            </a:r>
            <a:r>
              <a:rPr lang="en-US" altLang="zh-CN" dirty="0">
                <a:latin typeface="Arial" panose="020B0604020202020204" pitchFamily="34"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endParaRPr lang="zh-CN" altLang="en-US" sz="2400" dirty="0"/>
          </a:p>
          <a:p>
            <a:pPr algn="just"/>
            <a:r>
              <a:rPr lang="zh-CN" altLang="en-US" sz="2400" dirty="0"/>
              <a:t>最早的通用型自动</a:t>
            </a:r>
            <a:r>
              <a:rPr lang="zh-CN" altLang="en-US" sz="2400" b="1" dirty="0">
                <a:solidFill>
                  <a:srgbClr val="18978B"/>
                </a:solidFill>
              </a:rPr>
              <a:t>机电式计算机</a:t>
            </a:r>
            <a:r>
              <a:rPr lang="zh-CN" altLang="en-US" sz="2400" dirty="0"/>
              <a:t>之一，</a:t>
            </a:r>
            <a:r>
              <a:rPr lang="zh-CN" altLang="en-US" sz="2400" b="1" dirty="0">
                <a:solidFill>
                  <a:srgbClr val="18978B"/>
                </a:solidFill>
              </a:rPr>
              <a:t>取消了齿轮传动</a:t>
            </a:r>
            <a:r>
              <a:rPr lang="zh-CN" altLang="en-US" sz="2400" dirty="0"/>
              <a:t>装置，以穿孔纸带传送指令。</a:t>
            </a:r>
            <a:endParaRPr lang="zh-CN" altLang="en-US" sz="2400" dirty="0"/>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endParaRPr lang="zh-CN" altLang="en-US" sz="2400" dirty="0"/>
          </a:p>
          <a:p>
            <a:pPr algn="just"/>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The First </a:t>
            </a:r>
            <a:r>
              <a:rPr lang="en-US" altLang="zh-CN" dirty="0" err="1"/>
              <a:t>Computer</a:t>
            </a:r>
            <a:r>
              <a:rPr lang="en-US" altLang="zh-CN" dirty="0"/>
              <a:t> </a:t>
            </a:r>
            <a:r>
              <a:rPr lang="en-US" altLang="zh-CN" dirty="0">
                <a:solidFill>
                  <a:srgbClr val="18978B"/>
                </a:solidFill>
              </a:rPr>
              <a:t>“Bug”</a:t>
            </a:r>
            <a:r>
              <a:rPr lang="en-US" altLang="zh-CN" dirty="0"/>
              <a:t> 1947</a:t>
            </a:r>
            <a:endParaRPr lang="zh-CN" altLang="en-US" dirty="0"/>
          </a:p>
        </p:txBody>
      </p:sp>
      <p:pic>
        <p:nvPicPr>
          <p:cNvPr id="4" name="内容占位符 3"/>
          <p:cNvPicPr>
            <a:picLocks noGrp="1" noChangeAspect="1"/>
          </p:cNvPicPr>
          <p:nvPr>
            <p:ph idx="1"/>
          </p:nvPr>
        </p:nvPicPr>
        <p:blipFill>
          <a:blip r:embed="rId1"/>
          <a:stretch>
            <a:fillRect/>
          </a:stretch>
        </p:blipFill>
        <p:spPr>
          <a:xfrm>
            <a:off x="747773" y="1168398"/>
            <a:ext cx="6384918" cy="5297487"/>
          </a:xfrm>
          <a:prstGeom prst="rect">
            <a:avLst/>
          </a:prstGeom>
        </p:spPr>
      </p:pic>
      <p:pic>
        <p:nvPicPr>
          <p:cNvPr id="6" name="图片 5"/>
          <p:cNvPicPr>
            <a:picLocks noChangeAspect="1"/>
          </p:cNvPicPr>
          <p:nvPr/>
        </p:nvPicPr>
        <p:blipFill>
          <a:blip r:embed="rId2">
            <a:duotone>
              <a:schemeClr val="accent5">
                <a:shade val="45000"/>
                <a:satMod val="135000"/>
              </a:schemeClr>
              <a:prstClr val="white"/>
            </a:duotone>
          </a:blip>
          <a:stretch>
            <a:fillRect/>
          </a:stretch>
        </p:blipFill>
        <p:spPr>
          <a:xfrm>
            <a:off x="7132691" y="1166019"/>
            <a:ext cx="3723629" cy="529986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阿塔纳索夫</a:t>
            </a:r>
            <a:r>
              <a:rPr lang="en-US" altLang="zh-CN" dirty="0"/>
              <a:t>ABC</a:t>
            </a:r>
            <a:r>
              <a:rPr lang="zh-CN" altLang="en-US" dirty="0"/>
              <a:t>计算机</a:t>
            </a:r>
            <a:endParaRPr lang="zh-CN" altLang="en-US" dirty="0"/>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b="1" dirty="0">
                <a:solidFill>
                  <a:srgbClr val="0E7C7F"/>
                </a:solidFill>
              </a:rPr>
              <a:t>ABC</a:t>
            </a:r>
            <a:r>
              <a:rPr lang="zh-CN" altLang="en-US" b="1" dirty="0">
                <a:solidFill>
                  <a:srgbClr val="0E7C7F"/>
                </a:solidFill>
              </a:rPr>
              <a:t>机</a:t>
            </a:r>
            <a:r>
              <a:rPr lang="zh-CN" altLang="en-US" dirty="0"/>
              <a:t>”。其设计方案启发了</a:t>
            </a:r>
            <a:r>
              <a:rPr lang="en-US" altLang="zh-CN" dirty="0"/>
              <a:t>ENIAC</a:t>
            </a:r>
            <a:r>
              <a:rPr lang="zh-CN" altLang="en-US" dirty="0"/>
              <a:t>开发小组的莫克利，并直接影响到</a:t>
            </a:r>
            <a:r>
              <a:rPr lang="en-US" altLang="zh-CN" dirty="0"/>
              <a:t>ENIAC</a:t>
            </a:r>
            <a:r>
              <a:rPr lang="zh-CN" altLang="en-US" dirty="0"/>
              <a:t>的诞生。</a:t>
            </a:r>
            <a:endParaRPr lang="zh-CN" altLang="en-US" dirty="0"/>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endParaRPr lang="zh-CN" altLang="en-US" dirty="0"/>
          </a:p>
          <a:p>
            <a:pPr algn="just">
              <a:lnSpc>
                <a:spcPct val="170000"/>
              </a:lnSpc>
            </a:pPr>
            <a:r>
              <a:rPr lang="zh-CN" altLang="en-US" b="1" dirty="0">
                <a:solidFill>
                  <a:srgbClr val="C00000"/>
                </a:solidFill>
              </a:rPr>
              <a:t>阿塔纳索夫三原则</a:t>
            </a:r>
            <a:endParaRPr lang="zh-CN" altLang="en-US" b="1" dirty="0">
              <a:solidFill>
                <a:srgbClr val="C00000"/>
              </a:solidFill>
            </a:endParaRPr>
          </a:p>
          <a:p>
            <a:pPr lvl="1" algn="just">
              <a:lnSpc>
                <a:spcPct val="170000"/>
              </a:lnSpc>
            </a:pPr>
            <a:r>
              <a:rPr lang="zh-CN" altLang="en-US" dirty="0"/>
              <a:t>采用二进制运算；</a:t>
            </a:r>
            <a:endParaRPr lang="zh-CN" altLang="en-US" dirty="0"/>
          </a:p>
          <a:p>
            <a:pPr lvl="1" algn="just">
              <a:lnSpc>
                <a:spcPct val="170000"/>
              </a:lnSpc>
            </a:pPr>
            <a:r>
              <a:rPr lang="zh-CN" altLang="en-US" dirty="0"/>
              <a:t>采用电子技术实现控制和运算；</a:t>
            </a:r>
            <a:endParaRPr lang="zh-CN" altLang="en-US" dirty="0"/>
          </a:p>
          <a:p>
            <a:pPr lvl="1" algn="just">
              <a:lnSpc>
                <a:spcPct val="170000"/>
              </a:lnSpc>
            </a:pPr>
            <a:r>
              <a:rPr lang="zh-CN" altLang="en-US" dirty="0"/>
              <a:t>采用计算功能和存储功能相分离的结构。</a:t>
            </a:r>
            <a:endParaRPr lang="zh-CN" altLang="en-US" dirty="0"/>
          </a:p>
          <a:p>
            <a:pPr algn="just"/>
            <a:endParaRPr lang="en-US" altLang="zh-CN" sz="2000" dirty="0"/>
          </a:p>
          <a:p>
            <a:pPr algn="just"/>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87579" y="1158105"/>
            <a:ext cx="2150865" cy="2265578"/>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1681" y="4408999"/>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ABC</a:t>
            </a:r>
            <a:r>
              <a:rPr lang="zh-CN" altLang="en-US" dirty="0"/>
              <a:t>计算机</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290" y="1706169"/>
            <a:ext cx="5788980" cy="4607052"/>
          </a:xfrm>
          <a:prstGeom prst="rect">
            <a:avLst/>
          </a:prstGeom>
        </p:spPr>
      </p:pic>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547" y="1011552"/>
            <a:ext cx="4778839" cy="53016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“世界上第一台电子数字计算机”</a:t>
            </a:r>
            <a:endParaRPr lang="zh-CN" altLang="en-US" dirty="0"/>
          </a:p>
        </p:txBody>
      </p:sp>
      <p:sp>
        <p:nvSpPr>
          <p:cNvPr id="3" name="内容占位符 2"/>
          <p:cNvSpPr>
            <a:spLocks noGrp="1"/>
          </p:cNvSpPr>
          <p:nvPr>
            <p:ph idx="1"/>
          </p:nvPr>
        </p:nvSpPr>
        <p:spPr>
          <a:xfrm>
            <a:off x="487823" y="942764"/>
            <a:ext cx="7667234" cy="5637024"/>
          </a:xfrm>
        </p:spPr>
        <p:txBody>
          <a:bodyPr>
            <a:normAutofit/>
          </a:bodyPr>
          <a:lstStyle/>
          <a:p>
            <a:pPr algn="just">
              <a:lnSpc>
                <a:spcPct val="130000"/>
              </a:lnSpc>
            </a:pPr>
            <a:r>
              <a:rPr lang="en-US" altLang="zh-CN" sz="2400" b="1" dirty="0">
                <a:solidFill>
                  <a:srgbClr val="18978B"/>
                </a:solidFill>
              </a:rPr>
              <a:t>ENIAC</a:t>
            </a:r>
            <a:r>
              <a:rPr lang="en-US" altLang="zh-CN" sz="2400" dirty="0"/>
              <a:t>(Electronic Numerical Integrator And Computer)</a:t>
            </a:r>
            <a:r>
              <a:rPr lang="zh-CN" altLang="en-US" sz="2400" dirty="0"/>
              <a:t>，</a:t>
            </a:r>
            <a:r>
              <a:rPr lang="zh-CN" altLang="en-US" sz="2400" dirty="0">
                <a:solidFill>
                  <a:srgbClr val="18978B"/>
                </a:solidFill>
              </a:rPr>
              <a:t>美国宾夕法尼亚大学</a:t>
            </a:r>
            <a:r>
              <a:rPr lang="en-US" altLang="zh-CN" sz="2400" dirty="0"/>
              <a:t>1946</a:t>
            </a:r>
            <a:r>
              <a:rPr lang="zh-CN" altLang="en-US" sz="2400" dirty="0"/>
              <a:t>年研制成功。</a:t>
            </a:r>
            <a:endParaRPr lang="zh-CN" altLang="en-US" sz="2400" dirty="0"/>
          </a:p>
          <a:p>
            <a:pPr algn="just">
              <a:lnSpc>
                <a:spcPct val="130000"/>
              </a:lnSpc>
            </a:pPr>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endParaRPr lang="zh-CN" altLang="en-US" sz="2400" dirty="0"/>
          </a:p>
          <a:p>
            <a:pPr algn="just">
              <a:lnSpc>
                <a:spcPct val="130000"/>
              </a:lnSpc>
            </a:pPr>
            <a:r>
              <a:rPr lang="zh-CN" altLang="en-US" sz="2400" dirty="0"/>
              <a:t>性能低，耗费巨大，但却是科学史上的一次划时代的创新，奠定了电子计算机的基础，宣告人类进入电子计算机时代。</a:t>
            </a:r>
            <a:endParaRPr lang="zh-CN" altLang="en-US" sz="2400" dirty="0"/>
          </a:p>
          <a:p>
            <a:pPr algn="just">
              <a:lnSpc>
                <a:spcPct val="130000"/>
              </a:lnSpc>
            </a:pPr>
            <a:r>
              <a:rPr lang="zh-CN" altLang="en-US" sz="2400" dirty="0"/>
              <a:t>开发团队</a:t>
            </a:r>
            <a:r>
              <a:rPr lang="zh-CN" altLang="en-US" sz="2400" dirty="0">
                <a:latin typeface="宋体" panose="02010600030101010101" pitchFamily="2" charset="-122"/>
              </a:rPr>
              <a:t>“</a:t>
            </a:r>
            <a:r>
              <a:rPr lang="zh-CN" altLang="en-US" sz="2400" b="1" dirty="0">
                <a:solidFill>
                  <a:srgbClr val="18978B"/>
                </a:solidFill>
              </a:rPr>
              <a:t>莫尔小组</a:t>
            </a:r>
            <a:r>
              <a:rPr lang="zh-CN" altLang="en-US" sz="2400" dirty="0">
                <a:latin typeface="宋体" panose="02010600030101010101"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endParaRPr lang="zh-CN" altLang="en-US" sz="2400" dirty="0"/>
          </a:p>
          <a:p>
            <a:pPr algn="just"/>
            <a:endParaRPr lang="zh-CN" altLang="en-US" dirty="0"/>
          </a:p>
        </p:txBody>
      </p:sp>
      <p:pic>
        <p:nvPicPr>
          <p:cNvPr id="5" name="Picture 4" descr="eniac_today"/>
          <p:cNvPicPr>
            <a:picLocks noChangeAspect="1" noChangeArrowheads="1"/>
          </p:cNvPicPr>
          <p:nvPr/>
        </p:nvPicPr>
        <p:blipFill>
          <a:blip r:embed="rId1"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2"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ENIAC</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232" y="1034743"/>
            <a:ext cx="11407706" cy="5334159"/>
          </a:xfrm>
          <a:prstGeom prst="rect">
            <a:avLst/>
          </a:prstGeom>
        </p:spPr>
      </p:pic>
      <p:sp>
        <p:nvSpPr>
          <p:cNvPr id="5" name="矩形 4"/>
          <p:cNvSpPr/>
          <p:nvPr/>
        </p:nvSpPr>
        <p:spPr>
          <a:xfrm>
            <a:off x="3046587" y="6311825"/>
            <a:ext cx="7272808" cy="369332"/>
          </a:xfrm>
          <a:prstGeom prst="rect">
            <a:avLst/>
          </a:prstGeom>
        </p:spPr>
        <p:txBody>
          <a:bodyPr wrap="square">
            <a:spAutoFit/>
          </a:bodyPr>
          <a:lstStyle/>
          <a:p>
            <a:pPr fontAlgn="base">
              <a:spcBef>
                <a:spcPct val="0"/>
              </a:spcBef>
              <a:spcAft>
                <a:spcPct val="0"/>
              </a:spcAft>
            </a:pPr>
            <a:r>
              <a:rPr lang="en-US" altLang="zh-CN" b="1" dirty="0">
                <a:solidFill>
                  <a:srgbClr val="1A1A1F"/>
                </a:solidFill>
                <a:latin typeface="Helvetica" panose="020B0604020202020204" pitchFamily="34" charset="0"/>
                <a:ea typeface="华文细黑" panose="02010600040101010101" pitchFamily="2" charset="-122"/>
              </a:rPr>
              <a:t>ACM and IEEE Computer Society Eckert-</a:t>
            </a:r>
            <a:r>
              <a:rPr lang="en-US" altLang="zh-CN" b="1" dirty="0" err="1">
                <a:solidFill>
                  <a:srgbClr val="1A1A1F"/>
                </a:solidFill>
                <a:latin typeface="Helvetica" panose="020B0604020202020204" pitchFamily="34" charset="0"/>
                <a:ea typeface="华文细黑" panose="02010600040101010101" pitchFamily="2" charset="-122"/>
              </a:rPr>
              <a:t>Mauchly</a:t>
            </a:r>
            <a:r>
              <a:rPr lang="en-US" altLang="zh-CN" b="1" dirty="0">
                <a:solidFill>
                  <a:srgbClr val="1A1A1F"/>
                </a:solidFill>
                <a:latin typeface="Helvetica" panose="020B0604020202020204" pitchFamily="34" charset="0"/>
                <a:ea typeface="华文细黑" panose="02010600040101010101" pitchFamily="2" charset="-122"/>
              </a:rPr>
              <a:t> Award</a:t>
            </a:r>
            <a:endParaRPr lang="en-US" altLang="zh-CN" b="1" dirty="0">
              <a:solidFill>
                <a:srgbClr val="1A1A1F"/>
              </a:solidFill>
              <a:latin typeface="Helvetica" panose="020B0604020202020204" pitchFamily="34" charset="0"/>
              <a:ea typeface="华文细黑" panose="020106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xfrm>
            <a:off x="487822" y="257614"/>
            <a:ext cx="10515600" cy="617641"/>
          </a:xfrm>
          <a:noFill/>
        </p:spPr>
        <p:txBody>
          <a:bodyPr/>
          <a:lstStyle/>
          <a:p>
            <a:pPr eaLnBrk="1" hangingPunct="1"/>
            <a:r>
              <a:rPr lang="en-US" altLang="zh-CN"/>
              <a:t>ENIAC</a:t>
            </a:r>
            <a:endParaRPr lang="en-US" altLang="zh-CN"/>
          </a:p>
        </p:txBody>
      </p:sp>
      <p:pic>
        <p:nvPicPr>
          <p:cNvPr id="50179" name="Picture 2" descr="eniac_new"/>
          <p:cNvPicPr>
            <a:picLocks noChangeAspect="1" noChangeArrowheads="1"/>
          </p:cNvPicPr>
          <p:nvPr/>
        </p:nvPicPr>
        <p:blipFill>
          <a:blip r:embed="rId1"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xfrm>
            <a:off x="487822" y="257614"/>
            <a:ext cx="10515600" cy="617641"/>
          </a:xfrm>
          <a:noFill/>
        </p:spPr>
        <p:txBody>
          <a:bodyPr/>
          <a:lstStyle/>
          <a:p>
            <a:pPr eaLnBrk="1" hangingPunct="1"/>
            <a:r>
              <a:rPr lang="en-US" altLang="zh-CN"/>
              <a:t>Vacuum tube in  ENIAC</a:t>
            </a:r>
            <a:endParaRPr lang="en-US" altLang="zh-CN"/>
          </a:p>
        </p:txBody>
      </p:sp>
      <p:pic>
        <p:nvPicPr>
          <p:cNvPr id="52233" name="Picture 4" descr="eniac"/>
          <p:cNvPicPr>
            <a:picLocks noChangeAspect="1" noChangeArrowheads="1"/>
          </p:cNvPicPr>
          <p:nvPr/>
        </p:nvPicPr>
        <p:blipFill>
          <a:blip r:embed="rId1"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2"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xfrm>
            <a:off x="487822" y="257614"/>
            <a:ext cx="10515600" cy="617641"/>
          </a:xfrm>
          <a:noFill/>
        </p:spPr>
        <p:txBody>
          <a:bodyPr/>
          <a:lstStyle/>
          <a:p>
            <a:pPr eaLnBrk="1" hangingPunct="1"/>
            <a:r>
              <a:rPr lang="en-US" altLang="zh-CN"/>
              <a:t>Input Pannel (42)</a:t>
            </a:r>
            <a:endParaRPr lang="en-US" altLang="zh-CN"/>
          </a:p>
        </p:txBody>
      </p:sp>
      <p:pic>
        <p:nvPicPr>
          <p:cNvPr id="53254" name="Picture 4" descr="ENIAC-dial"/>
          <p:cNvPicPr>
            <a:picLocks noChangeAspect="1" noChangeArrowheads="1"/>
          </p:cNvPicPr>
          <p:nvPr/>
        </p:nvPicPr>
        <p:blipFill>
          <a:blip r:embed="rId1"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487822" y="257614"/>
            <a:ext cx="10515600" cy="617641"/>
          </a:xfrm>
        </p:spPr>
        <p:txBody>
          <a:bodyPr/>
          <a:lstStyle/>
          <a:p>
            <a:r>
              <a:rPr lang="en-US" altLang="zh-CN" dirty="0"/>
              <a:t>ENIAC Programming</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计算机发展简史</a:t>
            </a:r>
            <a:endParaRPr lang="zh-CN" altLang="en-US" dirty="0"/>
          </a:p>
        </p:txBody>
      </p:sp>
      <p:pic>
        <p:nvPicPr>
          <p:cNvPr id="4" name="Picture 15" descr="MCj0286308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393" y="2481370"/>
            <a:ext cx="1742958" cy="13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输出向导-1"/>
          <p:cNvPicPr>
            <a:picLocks noChangeAspect="1" noChangeArrowheads="1"/>
          </p:cNvPicPr>
          <p:nvPr/>
        </p:nvPicPr>
        <p:blipFill>
          <a:blip r:embed="rId2" cstate="print"/>
          <a:srcRect/>
          <a:stretch>
            <a:fillRect/>
          </a:stretch>
        </p:blipFill>
        <p:spPr bwMode="auto">
          <a:xfrm>
            <a:off x="3229278" y="2733259"/>
            <a:ext cx="2290240" cy="945240"/>
          </a:xfrm>
          <a:prstGeom prst="rect">
            <a:avLst/>
          </a:prstGeom>
          <a:noFill/>
          <a:ln w="9525">
            <a:noFill/>
            <a:miter lim="800000"/>
            <a:headEnd/>
            <a:tailEnd/>
          </a:ln>
        </p:spPr>
      </p:pic>
      <p:pic>
        <p:nvPicPr>
          <p:cNvPr id="7" name="图片 6"/>
          <p:cNvPicPr>
            <a:picLocks noChangeAspect="1"/>
          </p:cNvPicPr>
          <p:nvPr/>
        </p:nvPicPr>
        <p:blipFill>
          <a:blip r:embed="rId3"/>
          <a:stretch>
            <a:fillRect/>
          </a:stretch>
        </p:blipFill>
        <p:spPr>
          <a:xfrm>
            <a:off x="6051270" y="2473248"/>
            <a:ext cx="2556013" cy="133601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3669" y="2088426"/>
            <a:ext cx="2431058" cy="1833018"/>
          </a:xfrm>
          <a:prstGeom prst="rect">
            <a:avLst/>
          </a:prstGeom>
        </p:spPr>
      </p:pic>
      <p:sp>
        <p:nvSpPr>
          <p:cNvPr id="10" name="矩形 9"/>
          <p:cNvSpPr/>
          <p:nvPr/>
        </p:nvSpPr>
        <p:spPr>
          <a:xfrm>
            <a:off x="960784" y="3911136"/>
            <a:ext cx="1723549"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prstClr val="black"/>
                </a:solidFill>
                <a:latin typeface="微软雅黑" panose="020B0503020204020204" pitchFamily="34" charset="-122"/>
                <a:ea typeface="微软雅黑" panose="020B0503020204020204" pitchFamily="34" charset="-122"/>
              </a:rPr>
              <a:t>原始计算工具</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3698186" y="3906255"/>
            <a:ext cx="1467068"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srgbClr val="18978B"/>
                </a:solidFill>
                <a:latin typeface="微软雅黑" panose="020B0503020204020204" pitchFamily="34" charset="-122"/>
                <a:ea typeface="微软雅黑" panose="020B0503020204020204" pitchFamily="34" charset="-122"/>
              </a:rPr>
              <a:t>机械计算机</a:t>
            </a:r>
            <a:endParaRPr lang="en-US" altLang="zh-CN" sz="2000" b="1" dirty="0">
              <a:solidFill>
                <a:srgbClr val="18978B"/>
              </a:solidFill>
              <a:latin typeface="微软雅黑" panose="020B0503020204020204" pitchFamily="34" charset="-122"/>
              <a:ea typeface="微软雅黑" panose="020B0503020204020204" pitchFamily="34" charset="-122"/>
            </a:endParaRPr>
          </a:p>
        </p:txBody>
      </p:sp>
      <p:sp>
        <p:nvSpPr>
          <p:cNvPr id="12" name="矩形 11"/>
          <p:cNvSpPr/>
          <p:nvPr/>
        </p:nvSpPr>
        <p:spPr>
          <a:xfrm>
            <a:off x="6530003" y="3911136"/>
            <a:ext cx="1723549"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prstClr val="black"/>
                </a:solidFill>
                <a:latin typeface="微软雅黑" panose="020B0503020204020204" pitchFamily="34" charset="-122"/>
                <a:ea typeface="微软雅黑" panose="020B0503020204020204" pitchFamily="34" charset="-122"/>
              </a:rPr>
              <a:t>机电式计算机</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9554823" y="3911136"/>
            <a:ext cx="1467068"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srgbClr val="18978B"/>
                </a:solidFill>
                <a:latin typeface="微软雅黑" panose="020B0503020204020204" pitchFamily="34" charset="-122"/>
                <a:ea typeface="微软雅黑" panose="020B0503020204020204" pitchFamily="34" charset="-122"/>
              </a:rPr>
              <a:t>电子计算机</a:t>
            </a:r>
            <a:endParaRPr lang="en-US" altLang="zh-CN" sz="2000" b="1" dirty="0">
              <a:solidFill>
                <a:srgbClr val="18978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487822" y="257614"/>
            <a:ext cx="10515600" cy="617641"/>
          </a:xfrm>
        </p:spPr>
        <p:txBody>
          <a:bodyPr/>
          <a:lstStyle/>
          <a:p>
            <a:pPr eaLnBrk="1" hangingPunct="1"/>
            <a:r>
              <a:rPr lang="en-US" altLang="zh-CN" dirty="0"/>
              <a:t>Debug (</a:t>
            </a:r>
            <a:r>
              <a:rPr lang="zh-CN" altLang="en-US" dirty="0"/>
              <a:t>线路检查</a:t>
            </a:r>
            <a:r>
              <a:rPr lang="en-US" altLang="zh-CN" dirty="0"/>
              <a:t>)</a:t>
            </a:r>
            <a:endParaRPr lang="en-US" altLang="zh-CN" dirty="0"/>
          </a:p>
        </p:txBody>
      </p:sp>
      <p:pic>
        <p:nvPicPr>
          <p:cNvPr id="56326" name="Picture 5" descr="[Debugging on ENIAC]"/>
          <p:cNvPicPr>
            <a:picLocks noChangeAspect="1" noChangeArrowheads="1"/>
          </p:cNvPicPr>
          <p:nvPr/>
        </p:nvPicPr>
        <p:blipFill>
          <a:blip r:embed="rId1"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7</a:t>
            </a:r>
            <a:r>
              <a:rPr lang="zh-CN" altLang="en-US" dirty="0"/>
              <a:t>人获先驱奖</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61238" y="1381563"/>
            <a:ext cx="6675504" cy="487698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694" y="4692044"/>
            <a:ext cx="1562659" cy="1566499"/>
          </a:xfrm>
          <a:prstGeom prst="rect">
            <a:avLst/>
          </a:prstGeom>
        </p:spPr>
      </p:pic>
      <p:sp>
        <p:nvSpPr>
          <p:cNvPr id="7" name="Rectangle 3"/>
          <p:cNvSpPr txBox="1">
            <a:spLocks noChangeArrowheads="1"/>
          </p:cNvSpPr>
          <p:nvPr/>
        </p:nvSpPr>
        <p:spPr bwMode="auto">
          <a:xfrm>
            <a:off x="8059218" y="1942325"/>
            <a:ext cx="2944204" cy="572346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莫克利</a:t>
            </a:r>
            <a:endParaRPr lang="en-US" altLang="zh-CN" b="1" kern="0" dirty="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艾克特</a:t>
            </a:r>
            <a:endParaRPr lang="en-US" altLang="zh-CN" b="1" kern="0" dirty="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戈尔斯坦</a:t>
            </a:r>
            <a:endParaRPr lang="en-US" altLang="zh-CN" b="1" kern="0" dirty="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巴克斯</a:t>
            </a:r>
            <a:endParaRPr lang="en-US" altLang="zh-CN" b="1" kern="0" dirty="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E7C7F"/>
                </a:solidFill>
                <a:latin typeface="微软雅黑" panose="020B0503020204020204" pitchFamily="34" charset="-122"/>
                <a:ea typeface="微软雅黑" panose="020B0503020204020204" pitchFamily="34" charset="-122"/>
              </a:rPr>
              <a:t>朱传榘</a:t>
            </a:r>
            <a:endParaRPr lang="en-US" altLang="zh-CN" b="1" kern="0" dirty="0">
              <a:solidFill>
                <a:srgbClr val="0E7C7F"/>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儒科夫</a:t>
            </a:r>
            <a:endParaRPr lang="en-US" altLang="zh-CN" b="1" kern="0" dirty="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000000"/>
                </a:solidFill>
                <a:latin typeface="微软雅黑" panose="020B0503020204020204" pitchFamily="34" charset="-122"/>
                <a:ea typeface="微软雅黑" panose="020B0503020204020204" pitchFamily="34" charset="-122"/>
              </a:rPr>
              <a:t>赫斯基</a:t>
            </a:r>
            <a:endParaRPr lang="zh-CN" altLang="en-US" b="1"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2-10"/>
          <p:cNvPicPr>
            <a:picLocks noChangeAspect="1" noChangeArrowheads="1"/>
          </p:cNvPicPr>
          <p:nvPr/>
        </p:nvPicPr>
        <p:blipFill>
          <a:blip r:embed="rId1"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487822" y="257614"/>
            <a:ext cx="10515600" cy="617641"/>
          </a:xfrm>
        </p:spPr>
        <p:txBody>
          <a:bodyPr/>
          <a:lstStyle/>
          <a:p>
            <a:r>
              <a:rPr lang="en-US" altLang="zh-CN" dirty="0"/>
              <a:t>ENIAC</a:t>
            </a:r>
            <a:r>
              <a:rPr lang="zh-CN" altLang="en-US" dirty="0"/>
              <a:t>的问题</a:t>
            </a:r>
            <a:endParaRPr lang="zh-CN" altLang="en-US" dirty="0"/>
          </a:p>
        </p:txBody>
      </p:sp>
      <p:sp>
        <p:nvSpPr>
          <p:cNvPr id="3" name="内容占位符 2"/>
          <p:cNvSpPr>
            <a:spLocks noGrp="1"/>
          </p:cNvSpPr>
          <p:nvPr>
            <p:ph idx="1"/>
          </p:nvPr>
        </p:nvSpPr>
        <p:spPr>
          <a:xfrm>
            <a:off x="487822" y="942764"/>
            <a:ext cx="10515599" cy="5637024"/>
          </a:xfrm>
        </p:spPr>
        <p:txBody>
          <a:bodyPr/>
          <a:lstStyle/>
          <a:p>
            <a:pPr>
              <a:lnSpc>
                <a:spcPct val="150000"/>
              </a:lnSpc>
            </a:pPr>
            <a:r>
              <a:rPr lang="zh-CN" altLang="en-US" b="1" dirty="0"/>
              <a:t>十进制计算机</a:t>
            </a:r>
            <a:endParaRPr lang="zh-CN" altLang="en-US" b="1" dirty="0"/>
          </a:p>
          <a:p>
            <a:pPr lvl="1">
              <a:lnSpc>
                <a:spcPct val="150000"/>
              </a:lnSpc>
            </a:pPr>
            <a:r>
              <a:rPr lang="zh-CN" altLang="en-US" sz="2200" dirty="0"/>
              <a:t>每一位数由一圈共</a:t>
            </a:r>
            <a:r>
              <a:rPr lang="en-US" altLang="zh-CN" sz="2200" dirty="0"/>
              <a:t>10</a:t>
            </a:r>
            <a:r>
              <a:rPr lang="zh-CN" altLang="en-US" sz="2200" dirty="0"/>
              <a:t>个真空管表示</a:t>
            </a:r>
            <a:endParaRPr lang="zh-CN" altLang="en-US" sz="2200" dirty="0"/>
          </a:p>
          <a:p>
            <a:pPr>
              <a:lnSpc>
                <a:spcPct val="150000"/>
              </a:lnSpc>
            </a:pPr>
            <a:r>
              <a:rPr lang="zh-CN" altLang="en-US" b="1" dirty="0"/>
              <a:t>通过开关和插拔电缆进行手动编程   </a:t>
            </a:r>
            <a:endParaRPr lang="zh-CN" altLang="en-US" b="1" dirty="0"/>
          </a:p>
          <a:p>
            <a:pPr lvl="1">
              <a:lnSpc>
                <a:spcPct val="150000"/>
              </a:lnSpc>
            </a:pPr>
            <a:r>
              <a:rPr lang="zh-CN" altLang="en-US" sz="2200" dirty="0"/>
              <a:t>输入程序和数据可能需要半天时间</a:t>
            </a:r>
            <a:endParaRPr lang="zh-CN" altLang="en-US" sz="2200" dirty="0"/>
          </a:p>
          <a:p>
            <a:pPr>
              <a:lnSpc>
                <a:spcPct val="150000"/>
              </a:lnSpc>
            </a:pPr>
            <a:r>
              <a:rPr lang="zh-CN" altLang="en-US" b="1" dirty="0"/>
              <a:t>能否将程序和数据存在存储器中？</a:t>
            </a:r>
            <a:endParaRPr lang="en-US" altLang="zh-CN" b="1" dirty="0"/>
          </a:p>
          <a:p>
            <a:pPr>
              <a:lnSpc>
                <a:spcPct val="150000"/>
              </a:lnSpc>
            </a:pPr>
            <a:r>
              <a:rPr lang="en-US" altLang="zh-CN" b="1" dirty="0"/>
              <a:t>EVDVAC  </a:t>
            </a:r>
            <a:endParaRPr lang="en-US" altLang="zh-CN" b="1" dirty="0"/>
          </a:p>
          <a:p>
            <a:pPr lvl="1">
              <a:lnSpc>
                <a:spcPct val="150000"/>
              </a:lnSpc>
            </a:pPr>
            <a:r>
              <a:rPr lang="en-US" altLang="zh-CN" dirty="0"/>
              <a:t>(Electronic Discrete Variable Automatic Computer)</a:t>
            </a:r>
            <a:endParaRPr lang="en-US" altLang="zh-CN"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现代电子计算机之父</a:t>
            </a:r>
            <a:endParaRPr lang="zh-CN" altLang="en-US" dirty="0"/>
          </a:p>
        </p:txBody>
      </p:sp>
      <p:sp>
        <p:nvSpPr>
          <p:cNvPr id="3" name="内容占位符 2"/>
          <p:cNvSpPr>
            <a:spLocks noGrp="1"/>
          </p:cNvSpPr>
          <p:nvPr>
            <p:ph idx="1"/>
          </p:nvPr>
        </p:nvSpPr>
        <p:spPr>
          <a:xfrm>
            <a:off x="487823" y="942764"/>
            <a:ext cx="8819463" cy="5637024"/>
          </a:xfrm>
        </p:spPr>
        <p:txBody>
          <a:bodyPr/>
          <a:lstStyle/>
          <a:p>
            <a:pPr algn="just">
              <a:lnSpc>
                <a:spcPct val="150000"/>
              </a:lnSpc>
            </a:pPr>
            <a:r>
              <a:rPr lang="en-US" altLang="zh-CN" dirty="0"/>
              <a:t>1944~1945</a:t>
            </a:r>
            <a:r>
              <a:rPr lang="zh-CN" altLang="en-US" dirty="0"/>
              <a:t>年间，美籍匈牙利科学家冯</a:t>
            </a:r>
            <a:r>
              <a:rPr lang="en-US" altLang="zh-CN" dirty="0">
                <a:latin typeface="宋体" panose="02010600030101010101"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endParaRPr lang="zh-CN" altLang="en-US" dirty="0"/>
          </a:p>
          <a:p>
            <a:pPr algn="just">
              <a:lnSpc>
                <a:spcPct val="150000"/>
              </a:lnSpc>
            </a:pPr>
            <a:r>
              <a:rPr lang="zh-CN" altLang="en-US" b="1" dirty="0">
                <a:solidFill>
                  <a:srgbClr val="18978B"/>
                </a:solidFill>
              </a:rPr>
              <a:t>采用二进制</a:t>
            </a:r>
            <a:r>
              <a:rPr lang="zh-CN" altLang="en-US" dirty="0"/>
              <a:t>和</a:t>
            </a:r>
            <a:r>
              <a:rPr lang="zh-CN" altLang="en-US" b="1" dirty="0">
                <a:solidFill>
                  <a:srgbClr val="1387B7"/>
                </a:solidFill>
                <a:latin typeface="宋体" panose="02010600030101010101" pitchFamily="2" charset="-122"/>
              </a:rPr>
              <a:t>“</a:t>
            </a:r>
            <a:r>
              <a:rPr lang="zh-CN" altLang="en-US" b="1" dirty="0">
                <a:solidFill>
                  <a:srgbClr val="18978B"/>
                </a:solidFill>
              </a:rPr>
              <a:t>存储程序</a:t>
            </a:r>
            <a:r>
              <a:rPr lang="zh-CN" altLang="en-US" b="1" dirty="0">
                <a:solidFill>
                  <a:srgbClr val="1387B7"/>
                </a:solidFill>
                <a:latin typeface="宋体" panose="02010600030101010101" pitchFamily="2" charset="-122"/>
              </a:rPr>
              <a:t>”</a:t>
            </a:r>
            <a:r>
              <a:rPr lang="zh-CN" altLang="en-US" dirty="0">
                <a:latin typeface="宋体" panose="02010600030101010101" pitchFamily="2" charset="-122"/>
              </a:rPr>
              <a:t>，</a:t>
            </a:r>
            <a:r>
              <a:rPr lang="zh-CN" altLang="en-US" dirty="0"/>
              <a:t>现代计算机最主要思想，</a:t>
            </a:r>
            <a:endParaRPr lang="en-US" altLang="zh-CN" dirty="0"/>
          </a:p>
          <a:p>
            <a:pPr algn="just">
              <a:lnSpc>
                <a:spcPct val="150000"/>
              </a:lnSpc>
            </a:pPr>
            <a:r>
              <a:rPr lang="zh-CN" altLang="en-US" dirty="0">
                <a:latin typeface="宋体" panose="02010600030101010101" pitchFamily="2" charset="-122"/>
              </a:rPr>
              <a:t>“</a:t>
            </a:r>
            <a:r>
              <a:rPr lang="zh-CN" altLang="en-US" dirty="0"/>
              <a:t>现代电子计算机之父</a:t>
            </a:r>
            <a:r>
              <a:rPr lang="zh-CN" altLang="en-US" dirty="0">
                <a:latin typeface="宋体" panose="02010600030101010101" pitchFamily="2" charset="-122"/>
              </a:rPr>
              <a:t>”</a:t>
            </a:r>
            <a:r>
              <a:rPr lang="zh-CN" altLang="en-US" dirty="0"/>
              <a:t>，冯</a:t>
            </a:r>
            <a:r>
              <a:rPr lang="en-US" altLang="zh-CN" dirty="0">
                <a:latin typeface="宋体" panose="02010600030101010101" pitchFamily="2" charset="-122"/>
              </a:rPr>
              <a:t>·</a:t>
            </a:r>
            <a:r>
              <a:rPr lang="zh-CN" altLang="en-US" dirty="0"/>
              <a:t>诺伊曼机体系延续至今。</a:t>
            </a:r>
            <a:endParaRPr lang="en-US" altLang="zh-CN" dirty="0"/>
          </a:p>
          <a:p>
            <a:pPr algn="just">
              <a:lnSpc>
                <a:spcPct val="150000"/>
              </a:lnSpc>
            </a:pPr>
            <a:r>
              <a:rPr lang="en-US" altLang="zh-CN" dirty="0"/>
              <a:t>20</a:t>
            </a:r>
            <a:r>
              <a:rPr lang="zh-CN" altLang="en-US" dirty="0"/>
              <a:t>世纪最重要的数学家之一，因其在现代计算机、博弈论等领域的重大贡献成为美国科学院院士。</a:t>
            </a:r>
            <a:endParaRPr lang="zh-CN" altLang="en-US" dirty="0"/>
          </a:p>
          <a:p>
            <a:pPr algn="just"/>
            <a:endParaRPr lang="zh-CN" altLang="en-US" dirty="0"/>
          </a:p>
          <a:p>
            <a:pPr algn="just"/>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5571" y="5032217"/>
            <a:ext cx="1436174" cy="1477208"/>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6016" y="4528226"/>
            <a:ext cx="1868161" cy="1849521"/>
          </a:xfrm>
          <a:prstGeom prst="rect">
            <a:avLst/>
          </a:prstGeom>
        </p:spPr>
      </p:pic>
      <p:pic>
        <p:nvPicPr>
          <p:cNvPr id="6" name="图片 4" descr="JohnvonNeumann-LosAlamos.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487822" y="257614"/>
            <a:ext cx="10515600" cy="617641"/>
          </a:xfrm>
        </p:spPr>
        <p:txBody>
          <a:bodyPr/>
          <a:lstStyle/>
          <a:p>
            <a:pPr eaLnBrk="1" hangingPunct="1"/>
            <a:r>
              <a:rPr lang="zh-CN" altLang="en-US" dirty="0"/>
              <a:t>现代计算机理论基础</a:t>
            </a:r>
            <a:endParaRPr lang="zh-CN" altLang="en-US" dirty="0"/>
          </a:p>
        </p:txBody>
      </p:sp>
      <p:sp>
        <p:nvSpPr>
          <p:cNvPr id="60420" name="Rectangle 3"/>
          <p:cNvSpPr>
            <a:spLocks noGrp="1" noChangeArrowheads="1"/>
          </p:cNvSpPr>
          <p:nvPr>
            <p:ph idx="1"/>
          </p:nvPr>
        </p:nvSpPr>
        <p:spPr/>
        <p:txBody>
          <a:bodyPr/>
          <a:lstStyle/>
          <a:p>
            <a:pPr eaLnBrk="1" hangingPunct="1">
              <a:lnSpc>
                <a:spcPct val="150000"/>
              </a:lnSpc>
            </a:pPr>
            <a:r>
              <a:rPr lang="zh-CN" altLang="en-US" sz="2600" b="1" dirty="0"/>
              <a:t>布尔代数</a:t>
            </a:r>
            <a:endParaRPr lang="zh-CN" altLang="en-US" sz="2600" b="1" dirty="0"/>
          </a:p>
          <a:p>
            <a:pPr>
              <a:lnSpc>
                <a:spcPct val="150000"/>
              </a:lnSpc>
            </a:pPr>
            <a:r>
              <a:rPr lang="zh-CN" altLang="en-US" b="1" dirty="0"/>
              <a:t>计算机开关电路</a:t>
            </a:r>
            <a:endParaRPr lang="zh-CN" altLang="en-US" b="1" dirty="0"/>
          </a:p>
          <a:p>
            <a:pPr eaLnBrk="1" hangingPunct="1">
              <a:lnSpc>
                <a:spcPct val="150000"/>
              </a:lnSpc>
            </a:pPr>
            <a:r>
              <a:rPr lang="zh-CN" altLang="en-US" sz="2600" b="1" dirty="0"/>
              <a:t>图林机</a:t>
            </a:r>
            <a:endParaRPr lang="en-US" altLang="zh-CN" sz="2600" b="1" dirty="0"/>
          </a:p>
          <a:p>
            <a:pPr>
              <a:lnSpc>
                <a:spcPct val="150000"/>
              </a:lnSpc>
            </a:pPr>
            <a:r>
              <a:rPr lang="zh-CN" altLang="en-US" b="1" dirty="0"/>
              <a:t>阿塔纳索夫三原则</a:t>
            </a:r>
            <a:endParaRPr lang="zh-CN" altLang="en-US" b="1" dirty="0"/>
          </a:p>
          <a:p>
            <a:pPr eaLnBrk="1" hangingPunct="1">
              <a:lnSpc>
                <a:spcPct val="150000"/>
              </a:lnSpc>
            </a:pPr>
            <a:r>
              <a:rPr lang="zh-CN" altLang="en-US" sz="2600" b="1" dirty="0"/>
              <a:t>维纳现代计算机五原则</a:t>
            </a:r>
            <a:endParaRPr lang="zh-CN" altLang="en-US" sz="2600" b="1" dirty="0"/>
          </a:p>
          <a:p>
            <a:pPr eaLnBrk="1" hangingPunct="1">
              <a:lnSpc>
                <a:spcPct val="150000"/>
              </a:lnSpc>
            </a:pPr>
            <a:r>
              <a:rPr lang="zh-CN" altLang="en-US" sz="2600" b="1" dirty="0"/>
              <a:t>冯诺依曼计算机原理</a:t>
            </a:r>
            <a:endParaRPr lang="zh-CN" altLang="en-US" sz="26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布尔代数</a:t>
            </a:r>
            <a:endParaRPr lang="zh-CN" altLang="en-US" dirty="0"/>
          </a:p>
        </p:txBody>
      </p:sp>
      <p:sp>
        <p:nvSpPr>
          <p:cNvPr id="3" name="内容占位符 2"/>
          <p:cNvSpPr>
            <a:spLocks noGrp="1"/>
          </p:cNvSpPr>
          <p:nvPr>
            <p:ph idx="1"/>
          </p:nvPr>
        </p:nvSpPr>
        <p:spPr>
          <a:xfrm>
            <a:off x="487680" y="942975"/>
            <a:ext cx="7732395" cy="5636895"/>
          </a:xfrm>
        </p:spPr>
        <p:txBody>
          <a:bodyPr/>
          <a:lstStyle/>
          <a:p>
            <a:pPr algn="just">
              <a:lnSpc>
                <a:spcPct val="150000"/>
              </a:lnSpc>
            </a:pPr>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a:t>
            </a:r>
            <a:r>
              <a:rPr lang="zh-CN" altLang="en-US" b="1" dirty="0">
                <a:solidFill>
                  <a:srgbClr val="18978B"/>
                </a:solidFill>
              </a:rPr>
              <a:t>逻辑代数</a:t>
            </a:r>
            <a:r>
              <a:rPr lang="zh-CN" altLang="en-US" dirty="0"/>
              <a:t>。</a:t>
            </a:r>
            <a:endParaRPr lang="zh-CN" altLang="en-US" dirty="0"/>
          </a:p>
          <a:p>
            <a:pPr algn="just">
              <a:lnSpc>
                <a:spcPct val="150000"/>
              </a:lnSpc>
            </a:pPr>
            <a:r>
              <a:rPr lang="zh-CN" altLang="en-US" dirty="0"/>
              <a:t>逻辑代数系统采用二进制，是现代电子计算机的</a:t>
            </a:r>
            <a:r>
              <a:rPr lang="zh-CN" altLang="en-US" b="1" dirty="0">
                <a:solidFill>
                  <a:srgbClr val="18978B"/>
                </a:solidFill>
              </a:rPr>
              <a:t>数学和逻辑基础</a:t>
            </a:r>
            <a:r>
              <a:rPr lang="zh-CN" altLang="en-US" dirty="0"/>
              <a:t>。</a:t>
            </a:r>
            <a:endParaRPr lang="zh-CN" altLang="en-US" dirty="0"/>
          </a:p>
          <a:p>
            <a:pPr algn="ctr"/>
            <a:endParaRPr lang="en-US" altLang="zh-CN" dirty="0"/>
          </a:p>
          <a:p>
            <a:pPr algn="ctr"/>
            <a:endParaRPr lang="zh-CN" altLang="en-US" dirty="0"/>
          </a:p>
        </p:txBody>
      </p:sp>
      <p:pic>
        <p:nvPicPr>
          <p:cNvPr id="6" name="图片 5"/>
          <p:cNvPicPr>
            <a:picLocks noChangeAspect="1"/>
          </p:cNvPicPr>
          <p:nvPr/>
        </p:nvPicPr>
        <p:blipFill>
          <a:blip r:embed="rId1"/>
          <a:stretch>
            <a:fillRect/>
          </a:stretch>
        </p:blipFill>
        <p:spPr>
          <a:xfrm>
            <a:off x="7541140" y="1850066"/>
            <a:ext cx="3854450" cy="44761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计算机开关电路</a:t>
            </a:r>
            <a:endParaRPr lang="zh-CN" altLang="en-US" dirty="0"/>
          </a:p>
        </p:txBody>
      </p:sp>
      <p:sp>
        <p:nvSpPr>
          <p:cNvPr id="3" name="内容占位符 2"/>
          <p:cNvSpPr>
            <a:spLocks noGrp="1"/>
          </p:cNvSpPr>
          <p:nvPr>
            <p:ph idx="1"/>
          </p:nvPr>
        </p:nvSpPr>
        <p:spPr>
          <a:xfrm>
            <a:off x="487823" y="942764"/>
            <a:ext cx="7178252" cy="5637024"/>
          </a:xfrm>
        </p:spPr>
        <p:txBody>
          <a:bodyPr/>
          <a:lstStyle/>
          <a:p>
            <a:pPr algn="just">
              <a:lnSpc>
                <a:spcPct val="150000"/>
              </a:lnSpc>
            </a:pPr>
            <a:r>
              <a:rPr lang="en-US" altLang="zh-CN" dirty="0"/>
              <a:t>1938</a:t>
            </a:r>
            <a:r>
              <a:rPr lang="zh-CN" altLang="en-US" dirty="0"/>
              <a:t>年，</a:t>
            </a:r>
            <a:r>
              <a:rPr lang="zh-CN" altLang="en-US" b="1" dirty="0">
                <a:solidFill>
                  <a:srgbClr val="0E7C7F"/>
                </a:solidFill>
              </a:rPr>
              <a:t>信息论的创始人</a:t>
            </a:r>
            <a:r>
              <a:rPr lang="zh-CN" altLang="en-US" dirty="0"/>
              <a:t>、美国科学家香农发表论文</a:t>
            </a:r>
            <a:r>
              <a:rPr lang="en-US" altLang="zh-CN" dirty="0"/>
              <a:t>《</a:t>
            </a:r>
            <a:r>
              <a:rPr lang="zh-CN" altLang="en-US" dirty="0">
                <a:solidFill>
                  <a:srgbClr val="0E7C7F"/>
                </a:solidFill>
              </a:rPr>
              <a:t>继电器和开关电路的符号分析</a:t>
            </a:r>
            <a:r>
              <a:rPr lang="en-US" altLang="zh-CN" dirty="0"/>
              <a:t>》</a:t>
            </a:r>
            <a:endParaRPr lang="en-US" altLang="zh-CN" dirty="0"/>
          </a:p>
          <a:p>
            <a:pPr algn="just">
              <a:lnSpc>
                <a:spcPct val="150000"/>
              </a:lnSpc>
            </a:pPr>
            <a:r>
              <a:rPr lang="zh-CN" altLang="en-US" dirty="0"/>
              <a:t>首次阐述了如何将布尔代数运用于逻辑电路，奠定了现代电子计算机开关电路的理论基础。</a:t>
            </a:r>
            <a:endParaRPr lang="zh-CN" altLang="en-US" dirty="0"/>
          </a:p>
          <a:p>
            <a:pPr algn="just"/>
            <a:endParaRPr lang="zh-CN" altLang="en-US" dirty="0"/>
          </a:p>
        </p:txBody>
      </p:sp>
      <p:pic>
        <p:nvPicPr>
          <p:cNvPr id="10" name="图片 9"/>
          <p:cNvPicPr>
            <a:picLocks noChangeAspect="1"/>
          </p:cNvPicPr>
          <p:nvPr/>
        </p:nvPicPr>
        <p:blipFill rotWithShape="1">
          <a:blip r:embed="rId1"/>
          <a:srcRect t="5623"/>
          <a:stretch>
            <a:fillRect/>
          </a:stretch>
        </p:blipFill>
        <p:spPr>
          <a:xfrm>
            <a:off x="7900531" y="1477926"/>
            <a:ext cx="3340458" cy="4837813"/>
          </a:xfrm>
          <a:prstGeom prst="rect">
            <a:avLst/>
          </a:prstGeom>
        </p:spPr>
      </p:pic>
      <p:pic>
        <p:nvPicPr>
          <p:cNvPr id="12" name="图片 11"/>
          <p:cNvPicPr>
            <a:picLocks noChangeAspect="1"/>
          </p:cNvPicPr>
          <p:nvPr/>
        </p:nvPicPr>
        <p:blipFill>
          <a:blip r:embed="rId2"/>
          <a:stretch>
            <a:fillRect/>
          </a:stretch>
        </p:blipFill>
        <p:spPr>
          <a:xfrm>
            <a:off x="4410989" y="3695189"/>
            <a:ext cx="2659663" cy="26205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图林机</a:t>
            </a:r>
            <a:endParaRPr lang="zh-CN" altLang="en-US" dirty="0"/>
          </a:p>
        </p:txBody>
      </p:sp>
      <p:sp>
        <p:nvSpPr>
          <p:cNvPr id="3" name="内容占位符 2"/>
          <p:cNvSpPr>
            <a:spLocks noGrp="1"/>
          </p:cNvSpPr>
          <p:nvPr>
            <p:ph idx="1"/>
          </p:nvPr>
        </p:nvSpPr>
        <p:spPr>
          <a:xfrm>
            <a:off x="487822" y="942764"/>
            <a:ext cx="7996959" cy="5637024"/>
          </a:xfrm>
        </p:spPr>
        <p:txBody>
          <a:bodyPr>
            <a:normAutofit/>
          </a:bodyPr>
          <a:lstStyle/>
          <a:p>
            <a:pPr algn="just">
              <a:lnSpc>
                <a:spcPct val="150000"/>
              </a:lnSpc>
            </a:pPr>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anose="02010600030101010101" pitchFamily="2" charset="-122"/>
              </a:rPr>
              <a:t>“</a:t>
            </a:r>
            <a:r>
              <a:rPr lang="zh-CN" altLang="en-US" sz="2400" dirty="0"/>
              <a:t>理想计算机</a:t>
            </a:r>
            <a:r>
              <a:rPr lang="zh-CN" altLang="en-US" sz="2400" dirty="0">
                <a:latin typeface="宋体" panose="02010600030101010101" pitchFamily="2" charset="-122"/>
              </a:rPr>
              <a:t>”</a:t>
            </a:r>
            <a:r>
              <a:rPr lang="zh-CN" altLang="en-US" sz="2400" dirty="0"/>
              <a:t> </a:t>
            </a:r>
            <a:r>
              <a:rPr lang="zh-CN" altLang="en-US" sz="2400" b="1" dirty="0">
                <a:solidFill>
                  <a:srgbClr val="0E7C7F"/>
                </a:solidFill>
                <a:latin typeface="宋体" panose="02010600030101010101" pitchFamily="2" charset="-122"/>
              </a:rPr>
              <a:t>“</a:t>
            </a:r>
            <a:r>
              <a:rPr lang="zh-CN" altLang="en-US" sz="2400" b="1" dirty="0">
                <a:solidFill>
                  <a:srgbClr val="0E7C7F"/>
                </a:solidFill>
              </a:rPr>
              <a:t>图林机</a:t>
            </a:r>
            <a:r>
              <a:rPr lang="zh-CN" altLang="en-US" sz="2400" b="1" dirty="0">
                <a:solidFill>
                  <a:srgbClr val="0E7C7F"/>
                </a:solidFill>
                <a:latin typeface="宋体" panose="02010600030101010101" pitchFamily="2" charset="-122"/>
              </a:rPr>
              <a:t>”</a:t>
            </a:r>
            <a:r>
              <a:rPr lang="en-US" altLang="zh-CN" sz="2400" b="1" dirty="0">
                <a:solidFill>
                  <a:srgbClr val="0E7C7F"/>
                </a:solidFill>
                <a:latin typeface="宋体" panose="02010600030101010101" pitchFamily="2" charset="-122"/>
              </a:rPr>
              <a:t>---</a:t>
            </a:r>
            <a:r>
              <a:rPr lang="zh-CN" altLang="en-US" sz="2400" dirty="0"/>
              <a:t>现代通用数字计算机的数学模型</a:t>
            </a:r>
            <a:endParaRPr lang="zh-CN" altLang="en-US" sz="2400" dirty="0"/>
          </a:p>
          <a:p>
            <a:pPr algn="just">
              <a:lnSpc>
                <a:spcPct val="150000"/>
              </a:lnSpc>
            </a:pPr>
            <a:r>
              <a:rPr lang="zh-CN" altLang="en-US" sz="2400" dirty="0"/>
              <a:t>图林通过数学证明得出理论上存在</a:t>
            </a:r>
            <a:r>
              <a:rPr lang="zh-CN" altLang="en-US" sz="2400" dirty="0">
                <a:latin typeface="宋体" panose="02010600030101010101" pitchFamily="2" charset="-122"/>
              </a:rPr>
              <a:t>“</a:t>
            </a:r>
            <a:r>
              <a:rPr lang="zh-CN" altLang="en-US" sz="2400" dirty="0"/>
              <a:t>通用图林机</a:t>
            </a:r>
            <a:r>
              <a:rPr lang="zh-CN" altLang="en-US" sz="2400" dirty="0">
                <a:latin typeface="宋体" panose="02010600030101010101" pitchFamily="2" charset="-122"/>
              </a:rPr>
              <a:t>”</a:t>
            </a:r>
            <a:r>
              <a:rPr lang="zh-CN" altLang="en-US" sz="2400" dirty="0"/>
              <a:t>，这为可计算性的概念提供了严格的数学定义，图林机成为现代通用数字计算机的数学模型，它证明通用数字计算机是可以制造出来的</a:t>
            </a:r>
            <a:endParaRPr lang="zh-CN" altLang="en-US" sz="2400" dirty="0"/>
          </a:p>
          <a:p>
            <a:pPr algn="just">
              <a:lnSpc>
                <a:spcPct val="150000"/>
              </a:lnSpc>
            </a:pPr>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anose="02010600030101010101" pitchFamily="2" charset="-122"/>
              </a:rPr>
              <a:t>“</a:t>
            </a:r>
            <a:r>
              <a:rPr lang="zh-CN" altLang="en-US" sz="2400" dirty="0"/>
              <a:t>图林测验</a:t>
            </a:r>
            <a:r>
              <a:rPr lang="zh-CN" altLang="en-US" sz="2400" dirty="0">
                <a:latin typeface="宋体" panose="02010600030101010101" pitchFamily="2" charset="-122"/>
              </a:rPr>
              <a:t>”</a:t>
            </a:r>
            <a:r>
              <a:rPr lang="zh-CN" altLang="en-US" sz="2400" dirty="0"/>
              <a:t>。</a:t>
            </a:r>
            <a:endParaRPr lang="en-US" altLang="zh-CN" sz="2400" dirty="0"/>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endParaRPr lang="en-US" altLang="zh-CN" sz="2000" dirty="0"/>
          </a:p>
          <a:p>
            <a:pPr lvl="1">
              <a:lnSpc>
                <a:spcPct val="130000"/>
              </a:lnSpc>
            </a:pPr>
            <a:r>
              <a:rPr lang="en-US" altLang="zh-CN" sz="1800" dirty="0"/>
              <a:t>- a finite state machine</a:t>
            </a:r>
            <a:endParaRPr lang="en-US" altLang="zh-CN" sz="1800" dirty="0"/>
          </a:p>
          <a:p>
            <a:pPr lvl="1">
              <a:lnSpc>
                <a:spcPct val="130000"/>
              </a:lnSpc>
            </a:pPr>
            <a:r>
              <a:rPr lang="en-US" altLang="zh-CN" sz="1800" dirty="0"/>
              <a:t>- a read/write head</a:t>
            </a:r>
            <a:endParaRPr lang="en-US" altLang="zh-CN" sz="1800" dirty="0"/>
          </a:p>
          <a:p>
            <a:pPr lvl="1">
              <a:lnSpc>
                <a:spcPct val="130000"/>
              </a:lnSpc>
            </a:pPr>
            <a:r>
              <a:rPr lang="en-US" altLang="zh-CN" sz="1800" dirty="0"/>
              <a:t>- an infinite </a:t>
            </a:r>
            <a:r>
              <a:rPr lang="en-US" altLang="zh-CN" sz="1800" dirty="0" err="1"/>
              <a:t>scannable</a:t>
            </a:r>
            <a:r>
              <a:rPr lang="en-US" altLang="zh-CN" sz="1800" dirty="0"/>
              <a:t> tape of symbols (e.g., 0s and 1s)</a:t>
            </a:r>
            <a:endParaRPr lang="en-US" altLang="zh-CN" sz="1800" dirty="0"/>
          </a:p>
          <a:p>
            <a:pPr>
              <a:lnSpc>
                <a:spcPct val="130000"/>
              </a:lnSpc>
              <a:buFont typeface="Wingdings" panose="05000000000000000000" pitchFamily="2" charset="2"/>
              <a:buChar char="p"/>
            </a:pPr>
            <a:r>
              <a:rPr lang="en-US" altLang="zh-CN" sz="2000" dirty="0"/>
              <a:t>Any conceivable algorithm can be reduced to a Turing machine</a:t>
            </a:r>
            <a:endParaRPr lang="en-US" altLang="zh-CN" sz="2000" dirty="0"/>
          </a:p>
          <a:p>
            <a:pPr>
              <a:lnSpc>
                <a:spcPct val="130000"/>
              </a:lnSpc>
              <a:buFont typeface="Wingdings" panose="05000000000000000000" pitchFamily="2" charset="2"/>
              <a:buChar char="p"/>
            </a:pPr>
            <a:r>
              <a:rPr lang="en-US" altLang="zh-CN" sz="2000" dirty="0"/>
              <a:t>A universal machine: can emulate any conceivable computing mechanism</a:t>
            </a:r>
            <a:endParaRPr lang="en-US" altLang="zh-CN" sz="2000" dirty="0"/>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615086" y="3844622"/>
            <a:ext cx="9388335" cy="24817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1940</a:t>
            </a:r>
            <a:r>
              <a:rPr lang="zh-CN" altLang="en-US" dirty="0"/>
              <a:t>年 维纳现代计算机五原则</a:t>
            </a:r>
            <a:endParaRPr lang="zh-CN" altLang="en-US" dirty="0"/>
          </a:p>
        </p:txBody>
      </p:sp>
      <p:sp>
        <p:nvSpPr>
          <p:cNvPr id="3" name="内容占位符 2"/>
          <p:cNvSpPr>
            <a:spLocks noGrp="1"/>
          </p:cNvSpPr>
          <p:nvPr>
            <p:ph idx="1"/>
          </p:nvPr>
        </p:nvSpPr>
        <p:spPr>
          <a:xfrm>
            <a:off x="487822" y="942764"/>
            <a:ext cx="9953350" cy="5637024"/>
          </a:xfrm>
        </p:spPr>
        <p:txBody>
          <a:bodyPr/>
          <a:lstStyle/>
          <a:p>
            <a:pPr>
              <a:lnSpc>
                <a:spcPct val="150000"/>
              </a:lnSpc>
            </a:pPr>
            <a:r>
              <a:rPr lang="zh-CN" altLang="en-US" sz="2400" dirty="0"/>
              <a:t>美国科学家维纳阐述了现代计算机的五点设计原则</a:t>
            </a:r>
            <a:endParaRPr lang="zh-CN" altLang="en-US" sz="2400" dirty="0"/>
          </a:p>
          <a:p>
            <a:pPr lvl="1">
              <a:lnSpc>
                <a:spcPct val="150000"/>
              </a:lnSpc>
            </a:pPr>
            <a:r>
              <a:rPr lang="zh-CN" altLang="en-US" dirty="0"/>
              <a:t>数字式而不是模拟式</a:t>
            </a:r>
            <a:endParaRPr lang="zh-CN" altLang="en-US" dirty="0"/>
          </a:p>
          <a:p>
            <a:pPr lvl="1">
              <a:lnSpc>
                <a:spcPct val="150000"/>
              </a:lnSpc>
            </a:pPr>
            <a:r>
              <a:rPr lang="zh-CN" altLang="en-US" dirty="0"/>
              <a:t>以电子元件构成并尽量减少机械装置</a:t>
            </a:r>
            <a:endParaRPr lang="zh-CN" altLang="en-US" dirty="0"/>
          </a:p>
          <a:p>
            <a:pPr lvl="1">
              <a:lnSpc>
                <a:spcPct val="150000"/>
              </a:lnSpc>
            </a:pPr>
            <a:r>
              <a:rPr lang="zh-CN" altLang="en-US" dirty="0"/>
              <a:t>采用二进制而不是十进制</a:t>
            </a:r>
            <a:endParaRPr lang="zh-CN" altLang="en-US" dirty="0"/>
          </a:p>
          <a:p>
            <a:pPr lvl="1">
              <a:lnSpc>
                <a:spcPct val="150000"/>
              </a:lnSpc>
            </a:pPr>
            <a:r>
              <a:rPr lang="zh-CN" altLang="en-US" dirty="0"/>
              <a:t>内部存放计算表</a:t>
            </a:r>
            <a:endParaRPr lang="zh-CN" altLang="en-US" dirty="0"/>
          </a:p>
          <a:p>
            <a:pPr lvl="1">
              <a:lnSpc>
                <a:spcPct val="150000"/>
              </a:lnSpc>
            </a:pPr>
            <a:r>
              <a:rPr lang="zh-CN" altLang="en-US" dirty="0"/>
              <a:t>内部存储数据。</a:t>
            </a:r>
            <a:endParaRPr lang="en-US" altLang="zh-CN" dirty="0"/>
          </a:p>
          <a:p>
            <a:pPr>
              <a:lnSpc>
                <a:spcPct val="150000"/>
              </a:lnSpc>
            </a:pPr>
            <a:r>
              <a:rPr lang="en-US" altLang="zh-CN" sz="2400" dirty="0"/>
              <a:t>1948</a:t>
            </a:r>
            <a:r>
              <a:rPr lang="zh-CN" altLang="en-US" sz="2400" dirty="0"/>
              <a:t>年完成了著作</a:t>
            </a:r>
            <a:r>
              <a:rPr lang="en-US" altLang="zh-CN" sz="2400" dirty="0"/>
              <a:t>《</a:t>
            </a:r>
            <a:r>
              <a:rPr lang="zh-CN" altLang="en-US" sz="2400" dirty="0"/>
              <a:t>控制论</a:t>
            </a:r>
            <a:r>
              <a:rPr lang="en-US" altLang="zh-CN" sz="2400" dirty="0"/>
              <a:t>》</a:t>
            </a:r>
            <a:endParaRPr lang="en-US" altLang="zh-CN" sz="2400" dirty="0"/>
          </a:p>
          <a:p>
            <a:pPr>
              <a:lnSpc>
                <a:spcPct val="150000"/>
              </a:lnSpc>
            </a:pPr>
            <a:r>
              <a:rPr lang="zh-CN" altLang="en-US" sz="2400" dirty="0"/>
              <a:t>控制论的创始人，对计算机发展和人工智能的研究产生了深刻的影响。</a:t>
            </a:r>
            <a:endParaRPr lang="zh-CN" altLang="en-US" sz="2400" dirty="0"/>
          </a:p>
          <a:p>
            <a:pPr lvl="1">
              <a:lnSpc>
                <a:spcPct val="110000"/>
              </a:lnSpc>
            </a:pPr>
            <a:endParaRPr lang="zh-CN" altLang="en-US" sz="1900" dirty="0"/>
          </a:p>
          <a:p>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03040" y="1850065"/>
            <a:ext cx="4742462" cy="28915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最古老的计算工具</a:t>
            </a:r>
            <a:endParaRPr lang="zh-CN" altLang="en-US" dirty="0"/>
          </a:p>
        </p:txBody>
      </p:sp>
      <p:sp>
        <p:nvSpPr>
          <p:cNvPr id="3" name="内容占位符 2"/>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endParaRPr lang="zh-CN" altLang="en-US" sz="2400" dirty="0"/>
          </a:p>
          <a:p>
            <a:pPr algn="just">
              <a:lnSpc>
                <a:spcPct val="150000"/>
              </a:lnSpc>
            </a:pPr>
            <a:r>
              <a:rPr lang="zh-CN" altLang="en-US" sz="2400" dirty="0"/>
              <a:t>一纵十横，百立千僵 ，</a:t>
            </a:r>
            <a:r>
              <a:rPr lang="zh-CN" altLang="en-US" sz="2400" dirty="0">
                <a:latin typeface="宋体" panose="02010600030101010101" pitchFamily="2" charset="-122"/>
              </a:rPr>
              <a:t>“</a:t>
            </a:r>
            <a:r>
              <a:rPr lang="zh-CN" altLang="en-US" sz="2400" b="1" dirty="0">
                <a:solidFill>
                  <a:srgbClr val="18978B"/>
                </a:solidFill>
              </a:rPr>
              <a:t>运筹帷幄</a:t>
            </a:r>
            <a:r>
              <a:rPr lang="zh-CN" altLang="en-US" sz="2400" dirty="0">
                <a:latin typeface="宋体" panose="02010600030101010101"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endParaRPr lang="zh-CN" altLang="en-US" sz="2400" dirty="0"/>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endParaRPr lang="zh-CN" altLang="en-US" sz="2400" dirty="0"/>
          </a:p>
          <a:p>
            <a:pPr algn="just"/>
            <a:endParaRPr lang="zh-CN" altLang="en-US" sz="2400" dirty="0"/>
          </a:p>
          <a:p>
            <a:pPr algn="just"/>
            <a:endParaRPr lang="zh-CN" altLang="en-US" sz="2400" dirty="0"/>
          </a:p>
        </p:txBody>
      </p:sp>
      <p:sp>
        <p:nvSpPr>
          <p:cNvPr id="8" name="文本占位符 8"/>
          <p:cNvSpPr txBox="1"/>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p:cNvPicPr>
            <a:picLocks noChangeAspect="1" noChangeArrowheads="1"/>
          </p:cNvPicPr>
          <p:nvPr/>
        </p:nvPicPr>
        <p:blipFill>
          <a:blip r:embed="rId1" cstate="print"/>
          <a:stretch>
            <a:fillRect/>
          </a:stretch>
        </p:blipFill>
        <p:spPr>
          <a:xfrm>
            <a:off x="945785" y="1228767"/>
            <a:ext cx="3536434" cy="3783985"/>
          </a:xfrm>
          <a:prstGeom prst="rect">
            <a:avLst/>
          </a:prstGeom>
          <a:noFill/>
          <a:ln w="25400">
            <a:noFill/>
          </a:ln>
        </p:spPr>
      </p:pic>
      <p:pic>
        <p:nvPicPr>
          <p:cNvPr id="10" name="Picture 5" descr="1-2-3.jpg (17158 bytes)"/>
          <p:cNvPicPr>
            <a:picLocks noChangeAspect="1" noChangeArrowheads="1"/>
          </p:cNvPicPr>
          <p:nvPr/>
        </p:nvPicPr>
        <p:blipFill>
          <a:blip r:embed="rId2" cstate="print"/>
          <a:stretch>
            <a:fillRect/>
          </a:stretch>
        </p:blipFill>
        <p:spPr>
          <a:xfrm>
            <a:off x="892247" y="5130209"/>
            <a:ext cx="3589972" cy="907443"/>
          </a:xfrm>
          <a:prstGeom prst="rect">
            <a:avLst/>
          </a:prstGeom>
          <a:noFill/>
          <a:ln w="25400">
            <a:solidFill>
              <a:srgbClr val="FF66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 calcmode="lin" valueType="num">
                                      <p:cBhvr additive="base">
                                        <p:cTn id="1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build="p"/>
      <p:bldP spid="10" grpId="0" animBg="1"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1946-1959  </a:t>
            </a:r>
            <a:r>
              <a:rPr lang="zh-CN" altLang="en-US" dirty="0"/>
              <a:t>第一代电子管计算机时代</a:t>
            </a:r>
            <a:endParaRPr lang="zh-CN" altLang="en-US" dirty="0"/>
          </a:p>
        </p:txBody>
      </p:sp>
      <p:sp>
        <p:nvSpPr>
          <p:cNvPr id="3" name="内容占位符 2"/>
          <p:cNvSpPr>
            <a:spLocks noGrp="1"/>
          </p:cNvSpPr>
          <p:nvPr>
            <p:ph idx="1"/>
          </p:nvPr>
        </p:nvSpPr>
        <p:spPr>
          <a:xfrm>
            <a:off x="487822" y="942764"/>
            <a:ext cx="10846485" cy="5637024"/>
          </a:xfrm>
        </p:spPr>
        <p:txBody>
          <a:bodyPr>
            <a:normAutofit fontScale="92500" lnSpcReduction="10000"/>
          </a:bodyPr>
          <a:lstStyle/>
          <a:p>
            <a:pPr marL="449580" indent="-449580">
              <a:lnSpc>
                <a:spcPct val="130000"/>
              </a:lnSpc>
            </a:pPr>
            <a:r>
              <a:rPr lang="en-US" altLang="zh-CN" sz="2400" b="1" dirty="0"/>
              <a:t>UNIVAC   </a:t>
            </a:r>
            <a:r>
              <a:rPr lang="zh-CN" altLang="en-US" sz="2400" b="1" dirty="0"/>
              <a:t>埃克特和莫克利</a:t>
            </a:r>
            <a:endParaRPr lang="zh-CN" altLang="en-US" sz="2400" b="1" dirty="0"/>
          </a:p>
          <a:p>
            <a:pPr lvl="1">
              <a:lnSpc>
                <a:spcPct val="130000"/>
              </a:lnSpc>
            </a:pPr>
            <a:r>
              <a:rPr lang="zh-CN" altLang="en-US" dirty="0">
                <a:latin typeface="华文新魏" panose="02010800040101010101" pitchFamily="2" charset="-122"/>
              </a:rPr>
              <a:t>第一个进行批量生产的计算机</a:t>
            </a:r>
            <a:endParaRPr lang="en-US" altLang="zh-CN" dirty="0">
              <a:latin typeface="华文新魏" panose="02010800040101010101" pitchFamily="2" charset="-122"/>
            </a:endParaRPr>
          </a:p>
          <a:p>
            <a:pPr lvl="1">
              <a:lnSpc>
                <a:spcPct val="130000"/>
              </a:lnSpc>
            </a:pPr>
            <a:r>
              <a:rPr lang="en-US" altLang="zh-CN" dirty="0">
                <a:latin typeface="华文新魏" panose="02010800040101010101" pitchFamily="2" charset="-122"/>
              </a:rPr>
              <a:t>1951</a:t>
            </a:r>
            <a:r>
              <a:rPr lang="zh-CN" altLang="en-US" dirty="0">
                <a:latin typeface="华文新魏" panose="02010800040101010101" pitchFamily="2" charset="-122"/>
              </a:rPr>
              <a:t>年，电脑开始走出实验室服务于社会与公众</a:t>
            </a:r>
            <a:endParaRPr lang="en-US" altLang="zh-CN" dirty="0">
              <a:latin typeface="华文新魏" panose="02010800040101010101" pitchFamily="2" charset="-122"/>
            </a:endParaRPr>
          </a:p>
          <a:p>
            <a:pPr lvl="1">
              <a:lnSpc>
                <a:spcPct val="130000"/>
              </a:lnSpc>
            </a:pPr>
            <a:r>
              <a:rPr lang="en-US" altLang="zh-CN" dirty="0">
                <a:latin typeface="华文新魏" panose="02010800040101010101" pitchFamily="2" charset="-122"/>
              </a:rPr>
              <a:t>1952</a:t>
            </a:r>
            <a:r>
              <a:rPr lang="zh-CN" altLang="en-US" dirty="0">
                <a:latin typeface="华文新魏" panose="02010800040101010101" pitchFamily="2" charset="-122"/>
              </a:rPr>
              <a:t>年，</a:t>
            </a:r>
            <a:r>
              <a:rPr lang="en-US" altLang="zh-CN" dirty="0">
                <a:latin typeface="华文新魏" panose="02010800040101010101" pitchFamily="2" charset="-122"/>
              </a:rPr>
              <a:t>UNIVAC</a:t>
            </a:r>
            <a:r>
              <a:rPr lang="zh-CN" altLang="en-US" dirty="0">
                <a:latin typeface="华文新魏" panose="02010800040101010101" pitchFamily="2" charset="-122"/>
              </a:rPr>
              <a:t>因准确地预测美国总统大选结果</a:t>
            </a:r>
            <a:endParaRPr lang="zh-CN" altLang="en-US" dirty="0">
              <a:latin typeface="华文新魏" panose="02010800040101010101" pitchFamily="2" charset="-122"/>
            </a:endParaRPr>
          </a:p>
          <a:p>
            <a:pPr marL="449580" indent="-449580">
              <a:lnSpc>
                <a:spcPct val="130000"/>
              </a:lnSpc>
            </a:pPr>
            <a:r>
              <a:rPr lang="en-US" altLang="zh-CN" sz="2400" b="1" dirty="0"/>
              <a:t>EDVAC  </a:t>
            </a:r>
            <a:r>
              <a:rPr lang="zh-CN" altLang="en-US" sz="2400" b="1" dirty="0"/>
              <a:t>冯诺依曼</a:t>
            </a:r>
            <a:endParaRPr lang="zh-CN" altLang="en-US" sz="2400" b="1" dirty="0"/>
          </a:p>
          <a:p>
            <a:pPr lvl="1">
              <a:lnSpc>
                <a:spcPct val="130000"/>
              </a:lnSpc>
            </a:pPr>
            <a:r>
              <a:rPr lang="en-US" altLang="zh-CN" dirty="0">
                <a:latin typeface="华文新魏" panose="02010800040101010101" pitchFamily="2" charset="-122"/>
              </a:rPr>
              <a:t>1950</a:t>
            </a:r>
            <a:r>
              <a:rPr lang="zh-CN" altLang="en-US" dirty="0">
                <a:latin typeface="华文新魏" panose="02010800040101010101" pitchFamily="2" charset="-122"/>
              </a:rPr>
              <a:t>问世的第一台并行计算机</a:t>
            </a:r>
            <a:r>
              <a:rPr lang="en-US" altLang="zh-CN" dirty="0">
                <a:latin typeface="华文新魏" panose="02010800040101010101" pitchFamily="2" charset="-122"/>
              </a:rPr>
              <a:t>EDVAC</a:t>
            </a:r>
            <a:endParaRPr lang="en-US" altLang="zh-CN" dirty="0">
              <a:latin typeface="华文新魏" panose="02010800040101010101" pitchFamily="2" charset="-122"/>
            </a:endParaRPr>
          </a:p>
          <a:p>
            <a:pPr lvl="1">
              <a:lnSpc>
                <a:spcPct val="130000"/>
              </a:lnSpc>
            </a:pPr>
            <a:r>
              <a:rPr lang="zh-CN" altLang="en-US" dirty="0">
                <a:latin typeface="华文新魏" panose="02010800040101010101" pitchFamily="2" charset="-122"/>
              </a:rPr>
              <a:t>首次实现了冯</a:t>
            </a:r>
            <a:r>
              <a:rPr lang="en-US" altLang="zh-CN" dirty="0">
                <a:latin typeface="华文新魏" panose="02010800040101010101" pitchFamily="2" charset="-122"/>
              </a:rPr>
              <a:t>·</a:t>
            </a:r>
            <a:r>
              <a:rPr lang="zh-CN" altLang="en-US" dirty="0">
                <a:latin typeface="华文新魏" panose="02010800040101010101" pitchFamily="2" charset="-122"/>
              </a:rPr>
              <a:t>诺依曼的两个重要设想：存储程序和采用二进制</a:t>
            </a:r>
            <a:endParaRPr lang="zh-CN" altLang="en-US" dirty="0">
              <a:latin typeface="华文新魏" panose="02010800040101010101" pitchFamily="2" charset="-122"/>
            </a:endParaRPr>
          </a:p>
          <a:p>
            <a:pPr marL="449580" indent="-449580">
              <a:lnSpc>
                <a:spcPct val="130000"/>
              </a:lnSpc>
            </a:pPr>
            <a:r>
              <a:rPr lang="en-US" altLang="zh-CN" sz="2400" b="1" dirty="0"/>
              <a:t>IBM  701</a:t>
            </a:r>
            <a:endParaRPr lang="en-US" altLang="zh-CN" sz="2400" b="1" dirty="0"/>
          </a:p>
          <a:p>
            <a:pPr lvl="1">
              <a:lnSpc>
                <a:spcPct val="130000"/>
              </a:lnSpc>
            </a:pPr>
            <a:r>
              <a:rPr lang="en-US" altLang="zh-CN" dirty="0">
                <a:latin typeface="华文新魏" panose="02010800040101010101" pitchFamily="2" charset="-122"/>
              </a:rPr>
              <a:t>1952</a:t>
            </a:r>
            <a:r>
              <a:rPr lang="zh-CN" altLang="en-US" dirty="0">
                <a:latin typeface="华文新魏" panose="02010800040101010101" pitchFamily="2" charset="-122"/>
              </a:rPr>
              <a:t>年</a:t>
            </a:r>
            <a:r>
              <a:rPr lang="en-US" altLang="zh-CN" dirty="0">
                <a:latin typeface="华文新魏" panose="02010800040101010101" pitchFamily="2" charset="-122"/>
              </a:rPr>
              <a:t>IBM 701</a:t>
            </a:r>
            <a:r>
              <a:rPr lang="zh-CN" altLang="en-US" dirty="0">
                <a:latin typeface="华文新魏" panose="02010800040101010101" pitchFamily="2" charset="-122"/>
              </a:rPr>
              <a:t>在商战中击败</a:t>
            </a:r>
            <a:r>
              <a:rPr lang="en-US" altLang="zh-CN" dirty="0">
                <a:latin typeface="华文新魏" panose="02010800040101010101" pitchFamily="2" charset="-122"/>
              </a:rPr>
              <a:t>UNIVAC</a:t>
            </a:r>
            <a:endParaRPr lang="en-US" altLang="zh-CN" dirty="0">
              <a:latin typeface="华文新魏" panose="02010800040101010101" pitchFamily="2" charset="-122"/>
            </a:endParaRPr>
          </a:p>
          <a:p>
            <a:pPr lvl="1">
              <a:lnSpc>
                <a:spcPct val="130000"/>
              </a:lnSpc>
            </a:pPr>
            <a:r>
              <a:rPr lang="zh-CN" altLang="en-US" dirty="0">
                <a:latin typeface="华文新魏" panose="02010800040101010101" pitchFamily="2" charset="-122"/>
              </a:rPr>
              <a:t>使</a:t>
            </a:r>
            <a:r>
              <a:rPr lang="en-US" altLang="zh-CN" dirty="0">
                <a:latin typeface="华文新魏" panose="02010800040101010101" pitchFamily="2" charset="-122"/>
              </a:rPr>
              <a:t>IBM</a:t>
            </a:r>
            <a:r>
              <a:rPr lang="zh-CN" altLang="en-US" dirty="0">
                <a:latin typeface="华文新魏" panose="02010800040101010101" pitchFamily="2" charset="-122"/>
              </a:rPr>
              <a:t>实现了全面的转型，奠定</a:t>
            </a:r>
            <a:r>
              <a:rPr lang="en-US" altLang="zh-CN" dirty="0">
                <a:latin typeface="华文新魏" panose="02010800040101010101" pitchFamily="2" charset="-122"/>
              </a:rPr>
              <a:t>IBM</a:t>
            </a:r>
            <a:r>
              <a:rPr lang="zh-CN" altLang="en-US" dirty="0">
                <a:latin typeface="华文新魏" panose="02010800040101010101" pitchFamily="2" charset="-122"/>
              </a:rPr>
              <a:t>产业霸主地位</a:t>
            </a:r>
            <a:endParaRPr lang="en-US" altLang="zh-CN" dirty="0">
              <a:latin typeface="华文新魏" panose="02010800040101010101"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endParaRPr lang="zh-CN" altLang="en-US" dirty="0"/>
          </a:p>
          <a:p>
            <a:endParaRPr lang="zh-CN" altLang="en-US" dirty="0"/>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487822" y="257614"/>
            <a:ext cx="10515600" cy="617641"/>
          </a:xfrm>
        </p:spPr>
        <p:txBody>
          <a:bodyPr/>
          <a:lstStyle/>
          <a:p>
            <a:pPr eaLnBrk="1" hangingPunct="1"/>
            <a:r>
              <a:rPr lang="zh-CN" altLang="en-US" dirty="0"/>
              <a:t>存储器的出现</a:t>
            </a:r>
            <a:endParaRPr lang="zh-CN" altLang="en-US" dirty="0"/>
          </a:p>
        </p:txBody>
      </p:sp>
      <p:sp>
        <p:nvSpPr>
          <p:cNvPr id="67588" name="Rectangle 3"/>
          <p:cNvSpPr>
            <a:spLocks noGrp="1" noChangeArrowheads="1"/>
          </p:cNvSpPr>
          <p:nvPr>
            <p:ph idx="1"/>
          </p:nvPr>
        </p:nvSpPr>
        <p:spPr>
          <a:xfrm>
            <a:off x="510700" y="1499355"/>
            <a:ext cx="11419256" cy="5637024"/>
          </a:xfrm>
        </p:spPr>
        <p:txBody>
          <a:bodyPr/>
          <a:lstStyle/>
          <a:p>
            <a:pPr eaLnBrk="1" hangingPunct="1"/>
            <a:r>
              <a:rPr lang="en-US" altLang="zh-CN" dirty="0"/>
              <a:t>1949</a:t>
            </a:r>
            <a:r>
              <a:rPr lang="zh-CN" altLang="en-US" dirty="0"/>
              <a:t>年，中国移民王安发明了</a:t>
            </a:r>
            <a:r>
              <a:rPr lang="zh-CN" altLang="en-US" b="1" dirty="0">
                <a:solidFill>
                  <a:srgbClr val="1387B7"/>
                </a:solidFill>
              </a:rPr>
              <a:t>磁芯存储器</a:t>
            </a:r>
            <a:r>
              <a:rPr lang="zh-CN" altLang="en-US" dirty="0"/>
              <a:t>，</a:t>
            </a:r>
            <a:r>
              <a:rPr lang="en-US" altLang="zh-CN" dirty="0"/>
              <a:t>IBM</a:t>
            </a:r>
            <a:r>
              <a:rPr lang="zh-CN" altLang="en-US" dirty="0"/>
              <a:t>于</a:t>
            </a:r>
            <a:r>
              <a:rPr lang="en-US" altLang="zh-CN" dirty="0"/>
              <a:t>1956</a:t>
            </a:r>
            <a:r>
              <a:rPr lang="zh-CN" altLang="en-US" dirty="0"/>
              <a:t>年购买该专利</a:t>
            </a:r>
            <a:endParaRPr lang="zh-CN" altLang="en-US" dirty="0"/>
          </a:p>
        </p:txBody>
      </p:sp>
      <p:pic>
        <p:nvPicPr>
          <p:cNvPr id="67595" name="Picture 6" descr="2-16"/>
          <p:cNvPicPr>
            <a:picLocks noChangeAspect="1" noChangeArrowheads="1"/>
          </p:cNvPicPr>
          <p:nvPr/>
        </p:nvPicPr>
        <p:blipFill>
          <a:blip r:embed="rId1" cstate="print"/>
          <a:srcRect/>
          <a:stretch>
            <a:fillRect/>
          </a:stretch>
        </p:blipFill>
        <p:spPr bwMode="auto">
          <a:xfrm>
            <a:off x="4541474" y="2314954"/>
            <a:ext cx="3409652" cy="2955219"/>
          </a:xfrm>
          <a:prstGeom prst="rect">
            <a:avLst/>
          </a:prstGeom>
          <a:solidFill>
            <a:schemeClr val="bg1"/>
          </a:solidFill>
          <a:ln w="25400">
            <a:solidFill>
              <a:schemeClr val="accent2">
                <a:lumMod val="75000"/>
              </a:schemeClr>
            </a:solidFill>
            <a:miter lim="800000"/>
            <a:headEnd/>
            <a:tailEnd/>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345" y="2276044"/>
            <a:ext cx="3592955" cy="2994129"/>
          </a:xfrm>
          <a:prstGeom prst="rect">
            <a:avLst/>
          </a:prstGeom>
        </p:spPr>
      </p:pic>
      <p:pic>
        <p:nvPicPr>
          <p:cNvPr id="3" name="图片 2"/>
          <p:cNvPicPr>
            <a:picLocks noChangeAspect="1"/>
          </p:cNvPicPr>
          <p:nvPr/>
        </p:nvPicPr>
        <p:blipFill>
          <a:blip r:embed="rId3"/>
          <a:stretch>
            <a:fillRect/>
          </a:stretch>
        </p:blipFill>
        <p:spPr>
          <a:xfrm>
            <a:off x="630517" y="2314954"/>
            <a:ext cx="3816352" cy="2995349"/>
          </a:xfrm>
          <a:prstGeom prst="rect">
            <a:avLst/>
          </a:prstGeom>
        </p:spPr>
      </p:pic>
      <p:sp>
        <p:nvSpPr>
          <p:cNvPr id="5" name="文本框 4"/>
          <p:cNvSpPr txBox="1"/>
          <p:nvPr/>
        </p:nvSpPr>
        <p:spPr>
          <a:xfrm>
            <a:off x="5494010" y="5369080"/>
            <a:ext cx="172354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磁芯存储器</a:t>
            </a:r>
            <a:endParaRPr lang="zh-CN" altLang="en-US" sz="2400" b="1" dirty="0">
              <a:solidFill>
                <a:srgbClr val="18978B"/>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708150" y="5369080"/>
            <a:ext cx="172354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水银延迟线</a:t>
            </a:r>
            <a:endParaRPr lang="zh-CN" altLang="en-US" sz="2400" b="1" dirty="0">
              <a:solidFill>
                <a:srgbClr val="18978B"/>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686272" y="5369080"/>
            <a:ext cx="80021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王安</a:t>
            </a:r>
            <a:endParaRPr lang="zh-CN" altLang="en-US" sz="2400" b="1" dirty="0">
              <a:solidFill>
                <a:srgbClr val="18978B"/>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7595"/>
                                        </p:tgtEl>
                                        <p:attrNameLst>
                                          <p:attrName>style.visibility</p:attrName>
                                        </p:attrNameLst>
                                      </p:cBhvr>
                                      <p:to>
                                        <p:strVal val="visible"/>
                                      </p:to>
                                    </p:set>
                                    <p:animEffect transition="in" filter="wipe(down)">
                                      <p:cBhvr>
                                        <p:cTn id="12" dur="5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487822" y="257614"/>
            <a:ext cx="10515600" cy="617641"/>
          </a:xfrm>
        </p:spPr>
        <p:txBody>
          <a:bodyPr/>
          <a:lstStyle/>
          <a:p>
            <a:pPr eaLnBrk="1" hangingPunct="1"/>
            <a:r>
              <a:rPr lang="zh-CN" altLang="en-US"/>
              <a:t>比尔</a:t>
            </a:r>
            <a:r>
              <a:rPr lang="en-US" altLang="zh-CN">
                <a:latin typeface="Arial" panose="020B0604020202020204" pitchFamily="34" charset="0"/>
              </a:rPr>
              <a:t>·</a:t>
            </a:r>
            <a:r>
              <a:rPr lang="zh-CN" altLang="en-US"/>
              <a:t>盖茨曾说过</a:t>
            </a:r>
            <a:endParaRPr lang="zh-CN" altLang="en-US"/>
          </a:p>
        </p:txBody>
      </p:sp>
      <p:sp>
        <p:nvSpPr>
          <p:cNvPr id="68612" name="Rectangle 3"/>
          <p:cNvSpPr>
            <a:spLocks noGrp="1" noChangeArrowheads="1"/>
          </p:cNvSpPr>
          <p:nvPr>
            <p:ph idx="1"/>
          </p:nvPr>
        </p:nvSpPr>
        <p:spPr>
          <a:xfrm>
            <a:off x="627321" y="1008112"/>
            <a:ext cx="11153553" cy="3429000"/>
          </a:xfrm>
        </p:spPr>
        <p:txBody>
          <a:bodyPr/>
          <a:lstStyle/>
          <a:p>
            <a:pPr eaLnBrk="1" hangingPunct="1"/>
            <a:r>
              <a:rPr lang="zh-CN" altLang="en-US" dirty="0"/>
              <a:t>如果在</a:t>
            </a:r>
            <a:r>
              <a:rPr lang="en-US" altLang="zh-CN" dirty="0"/>
              <a:t>80</a:t>
            </a:r>
            <a:r>
              <a:rPr lang="zh-CN" altLang="en-US" dirty="0"/>
              <a:t>年代那位</a:t>
            </a:r>
            <a:r>
              <a:rPr lang="zh-CN" altLang="en-US" dirty="0">
                <a:latin typeface="宋体" panose="02010600030101010101" pitchFamily="2" charset="-122"/>
              </a:rPr>
              <a:t>“</a:t>
            </a:r>
            <a:r>
              <a:rPr lang="zh-CN" altLang="en-US" dirty="0">
                <a:solidFill>
                  <a:srgbClr val="18978B"/>
                </a:solidFill>
              </a:rPr>
              <a:t>眼光远大的工程师</a:t>
            </a:r>
            <a:r>
              <a:rPr lang="zh-CN" altLang="en-US" dirty="0">
                <a:latin typeface="宋体" panose="02010600030101010101" pitchFamily="2" charset="-122"/>
              </a:rPr>
              <a:t>”</a:t>
            </a:r>
            <a:r>
              <a:rPr lang="zh-CN" altLang="en-US" dirty="0"/>
              <a:t>没有贻误战机的话，今天可能就没有什么微软公司了。</a:t>
            </a:r>
            <a:r>
              <a:rPr lang="zh-CN" altLang="en-US" dirty="0">
                <a:latin typeface="宋体" panose="02010600030101010101" pitchFamily="2" charset="-122"/>
              </a:rPr>
              <a:t>“</a:t>
            </a:r>
            <a:r>
              <a:rPr lang="zh-CN" altLang="en-US" dirty="0"/>
              <a:t>我可能就在某个地方成了一位数学家，或一位律师，而我少年时代在个人计算机方面的迷恋 只会成为我个人的某种遥远的回忆。</a:t>
            </a:r>
            <a:r>
              <a:rPr lang="zh-CN" altLang="en-US" dirty="0">
                <a:latin typeface="宋体" panose="02010600030101010101" pitchFamily="2" charset="-122"/>
              </a:rPr>
              <a:t>”</a:t>
            </a:r>
            <a:r>
              <a:rPr lang="zh-CN" altLang="en-US" dirty="0"/>
              <a:t> </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2177" y="2807758"/>
            <a:ext cx="3462104" cy="352442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 y="3472815"/>
            <a:ext cx="3756660" cy="2038350"/>
          </a:xfrm>
          <a:prstGeom prst="rect">
            <a:avLst/>
          </a:prstGeom>
        </p:spPr>
      </p:pic>
      <p:pic>
        <p:nvPicPr>
          <p:cNvPr id="100" name="图片 99"/>
          <p:cNvPicPr/>
          <p:nvPr/>
        </p:nvPicPr>
        <p:blipFill>
          <a:blip r:embed="rId3"/>
          <a:srcRect l="13667" t="88" r="13031" b="-88"/>
          <a:stretch>
            <a:fillRect/>
          </a:stretch>
        </p:blipFill>
        <p:spPr>
          <a:xfrm>
            <a:off x="8590915" y="3303905"/>
            <a:ext cx="3094355" cy="23761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487822" y="257614"/>
            <a:ext cx="10515600" cy="617641"/>
          </a:xfrm>
        </p:spPr>
        <p:txBody>
          <a:bodyPr/>
          <a:lstStyle/>
          <a:p>
            <a:pPr eaLnBrk="1" hangingPunct="1"/>
            <a:r>
              <a:rPr lang="zh-CN" altLang="en-US" dirty="0"/>
              <a:t>高级语言的出现</a:t>
            </a:r>
            <a:endParaRPr lang="zh-CN" altLang="en-US" dirty="0"/>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a:t>
            </a:r>
            <a:r>
              <a:rPr lang="zh-CN" altLang="en-US" b="1" dirty="0">
                <a:solidFill>
                  <a:srgbClr val="0E7C7F"/>
                </a:solidFill>
              </a:rPr>
              <a:t>巴克斯</a:t>
            </a:r>
            <a:r>
              <a:rPr lang="zh-CN" altLang="en-US" dirty="0"/>
              <a:t>研制成功第一个高级程序语言</a:t>
            </a:r>
            <a:r>
              <a:rPr lang="en-US" altLang="zh-CN" b="1" dirty="0">
                <a:solidFill>
                  <a:srgbClr val="0E7C7F"/>
                </a:solidFill>
              </a:rPr>
              <a:t>FORTRAN</a:t>
            </a:r>
            <a:r>
              <a:rPr lang="zh-CN" altLang="en-US" dirty="0"/>
              <a:t>，它被广泛用于科学计算。</a:t>
            </a:r>
            <a:endParaRPr lang="zh-CN" altLang="en-US" dirty="0"/>
          </a:p>
        </p:txBody>
      </p:sp>
      <p:pic>
        <p:nvPicPr>
          <p:cNvPr id="8" name="图片 7"/>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67657" y="4387608"/>
            <a:ext cx="1523883" cy="1527628"/>
          </a:xfrm>
          <a:prstGeom prst="rect">
            <a:avLst/>
          </a:prstGeom>
        </p:spPr>
      </p:pic>
      <p:pic>
        <p:nvPicPr>
          <p:cNvPr id="9" name="图片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1790" y="2572452"/>
            <a:ext cx="1975619" cy="134054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591" y="2382514"/>
            <a:ext cx="2403810" cy="37606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115" y="2382514"/>
            <a:ext cx="2688398" cy="3720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487822" y="257614"/>
            <a:ext cx="10515600" cy="617641"/>
          </a:xfrm>
        </p:spPr>
        <p:txBody>
          <a:bodyPr/>
          <a:lstStyle/>
          <a:p>
            <a:pPr eaLnBrk="1" hangingPunct="1"/>
            <a:r>
              <a:rPr lang="en-US" altLang="zh-CN" dirty="0"/>
              <a:t>1959-1964 </a:t>
            </a:r>
            <a:r>
              <a:rPr lang="zh-CN" altLang="en-US" dirty="0"/>
              <a:t>晶体管造就第二代计算机</a:t>
            </a:r>
            <a:endParaRPr lang="zh-CN" altLang="en-US" dirty="0"/>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anose="02010800040101010101" pitchFamily="2" charset="-122"/>
              </a:rPr>
              <a:t>1947</a:t>
            </a:r>
            <a:r>
              <a:rPr lang="zh-CN" altLang="en-US" dirty="0">
                <a:latin typeface="华文新魏" panose="02010800040101010101" pitchFamily="2" charset="-122"/>
              </a:rPr>
              <a:t>年，贝尔实验室肖克莱、巴丁、布拉顿发明</a:t>
            </a:r>
            <a:r>
              <a:rPr lang="zh-CN" altLang="en-US" dirty="0">
                <a:solidFill>
                  <a:srgbClr val="18978B"/>
                </a:solidFill>
                <a:latin typeface="华文新魏" panose="02010800040101010101" pitchFamily="2" charset="-122"/>
              </a:rPr>
              <a:t>点触型晶体管</a:t>
            </a:r>
            <a:r>
              <a:rPr lang="zh-CN" altLang="en-US" dirty="0">
                <a:latin typeface="华文新魏" panose="02010800040101010101" pitchFamily="2" charset="-122"/>
              </a:rPr>
              <a:t>；</a:t>
            </a:r>
            <a:r>
              <a:rPr lang="en-US" altLang="zh-CN" dirty="0">
                <a:latin typeface="华文新魏" panose="02010800040101010101" pitchFamily="2" charset="-122"/>
              </a:rPr>
              <a:t>1950</a:t>
            </a:r>
            <a:r>
              <a:rPr lang="zh-CN" altLang="en-US" dirty="0">
                <a:latin typeface="华文新魏" panose="02010800040101010101" pitchFamily="2" charset="-122"/>
              </a:rPr>
              <a:t>年又发明了</a:t>
            </a:r>
            <a:r>
              <a:rPr lang="zh-CN" altLang="en-US" dirty="0">
                <a:solidFill>
                  <a:srgbClr val="18978B"/>
                </a:solidFill>
                <a:latin typeface="华文新魏" panose="02010800040101010101" pitchFamily="2" charset="-122"/>
              </a:rPr>
              <a:t>面结型晶体管</a:t>
            </a:r>
            <a:r>
              <a:rPr lang="zh-CN" altLang="en-US" dirty="0">
                <a:latin typeface="华文新魏" panose="02010800040101010101" pitchFamily="2" charset="-122"/>
              </a:rPr>
              <a:t>。</a:t>
            </a:r>
            <a:endParaRPr lang="zh-CN" altLang="en-US" dirty="0">
              <a:latin typeface="华文新魏" panose="02010800040101010101" pitchFamily="2" charset="-122"/>
            </a:endParaRPr>
          </a:p>
          <a:p>
            <a:pPr eaLnBrk="1" hangingPunct="1"/>
            <a:r>
              <a:rPr lang="zh-CN" altLang="en-US" dirty="0">
                <a:latin typeface="华文新魏" panose="02010800040101010101" pitchFamily="2" charset="-122"/>
              </a:rPr>
              <a:t>晶体管体积小、重量轻、寿命长、发热少、功耗低，电子线路结构大大改观，运算速度大幅提高。</a:t>
            </a:r>
            <a:endParaRPr lang="zh-CN" altLang="en-US" dirty="0">
              <a:latin typeface="华文新魏" panose="02010800040101010101" pitchFamily="2" charset="-122"/>
            </a:endParaRPr>
          </a:p>
          <a:p>
            <a:pPr eaLnBrk="1" hangingPunct="1"/>
            <a:r>
              <a:rPr lang="zh-CN" altLang="en-US" b="1" dirty="0">
                <a:solidFill>
                  <a:srgbClr val="18978B"/>
                </a:solidFill>
                <a:latin typeface="华文新魏" panose="02010800040101010101" pitchFamily="2" charset="-122"/>
              </a:rPr>
              <a:t>肖克莱</a:t>
            </a:r>
            <a:r>
              <a:rPr lang="zh-CN" altLang="en-US" dirty="0">
                <a:latin typeface="华文新魏" panose="02010800040101010101" pitchFamily="2" charset="-122"/>
              </a:rPr>
              <a:t>（左）、巴丁（中）、布拉顿（右）于</a:t>
            </a:r>
            <a:r>
              <a:rPr lang="en-US" altLang="zh-CN" dirty="0">
                <a:latin typeface="华文新魏" panose="02010800040101010101" pitchFamily="2" charset="-122"/>
              </a:rPr>
              <a:t>1956</a:t>
            </a:r>
            <a:r>
              <a:rPr lang="zh-CN" altLang="en-US" dirty="0">
                <a:latin typeface="华文新魏" panose="02010800040101010101" pitchFamily="2" charset="-122"/>
              </a:rPr>
              <a:t>年共同获得诺贝尔物理学奖。</a:t>
            </a:r>
            <a:endParaRPr lang="zh-CN" altLang="en-US" dirty="0">
              <a:latin typeface="华文新魏" panose="02010800040101010101" pitchFamily="2" charset="-122"/>
            </a:endParaRPr>
          </a:p>
        </p:txBody>
      </p:sp>
      <p:pic>
        <p:nvPicPr>
          <p:cNvPr id="70661" name="Picture 4" descr="2-21"/>
          <p:cNvPicPr>
            <a:picLocks noChangeAspect="1" noChangeArrowheads="1"/>
          </p:cNvPicPr>
          <p:nvPr/>
        </p:nvPicPr>
        <p:blipFill>
          <a:blip r:embed="rId1"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tailEnd type="triangle" w="med" len="med"/>
            </a:ln>
          </p:spPr>
          <p:txBody>
            <a:bodyP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2064" y="4351969"/>
            <a:ext cx="1522413" cy="1522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ipe(down)">
                                      <p:cBhvr>
                                        <p:cTn id="7" dur="500"/>
                                        <p:tgtEl>
                                          <p:spTgt spid="70661"/>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八叛逆</a:t>
            </a:r>
            <a:endParaRPr lang="zh-CN" altLang="en-US" dirty="0"/>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668" t="10658" b="2632"/>
          <a:stretch>
            <a:fillRect/>
          </a:stretch>
        </p:blipFill>
        <p:spPr>
          <a:xfrm>
            <a:off x="487822" y="840468"/>
            <a:ext cx="7514500" cy="4912623"/>
          </a:xfrm>
        </p:spPr>
      </p:pic>
      <p:sp>
        <p:nvSpPr>
          <p:cNvPr id="3" name="矩形 2"/>
          <p:cNvSpPr/>
          <p:nvPr/>
        </p:nvSpPr>
        <p:spPr>
          <a:xfrm>
            <a:off x="487822" y="5753090"/>
            <a:ext cx="11275943" cy="923330"/>
          </a:xfrm>
          <a:prstGeom prst="rect">
            <a:avLst/>
          </a:prstGeom>
        </p:spPr>
        <p:txBody>
          <a:bodyPr wrap="square">
            <a:spAutoFit/>
          </a:bodyPr>
          <a:lstStyle/>
          <a:p>
            <a:r>
              <a:rPr lang="zh-CN" altLang="en-US" b="1" dirty="0">
                <a:solidFill>
                  <a:srgbClr val="18978B"/>
                </a:solidFill>
                <a:latin typeface="微软雅黑" panose="020B0503020204020204" pitchFamily="34" charset="-122"/>
                <a:ea typeface="微软雅黑" panose="020B0503020204020204" pitchFamily="34" charset="-122"/>
              </a:rPr>
              <a:t>罗伯特</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诺伊斯</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Robert Noyce</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戈登</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摩尔</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Gordon Moore</a:t>
            </a:r>
            <a:r>
              <a:rPr lang="zh-CN" altLang="en-US" dirty="0">
                <a:solidFill>
                  <a:srgbClr val="121212"/>
                </a:solidFill>
                <a:latin typeface="微软雅黑" panose="020B0503020204020204" pitchFamily="34" charset="-122"/>
                <a:ea typeface="微软雅黑" panose="020B0503020204020204" pitchFamily="34" charset="-122"/>
              </a:rPr>
              <a:t>）、谢尔顿</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罗伯茨（</a:t>
            </a:r>
            <a:r>
              <a:rPr lang="en-US" altLang="zh-CN" dirty="0">
                <a:solidFill>
                  <a:srgbClr val="121212"/>
                </a:solidFill>
                <a:latin typeface="微软雅黑" panose="020B0503020204020204" pitchFamily="34" charset="-122"/>
                <a:ea typeface="微软雅黑" panose="020B0503020204020204" pitchFamily="34" charset="-122"/>
              </a:rPr>
              <a:t>Sheldon Roberts</a:t>
            </a:r>
            <a:r>
              <a:rPr lang="zh-CN" altLang="en-US" dirty="0">
                <a:solidFill>
                  <a:srgbClr val="121212"/>
                </a:solidFill>
                <a:latin typeface="微软雅黑" panose="020B0503020204020204" pitchFamily="34" charset="-122"/>
                <a:ea typeface="微软雅黑" panose="020B0503020204020204" pitchFamily="34" charset="-122"/>
              </a:rPr>
              <a:t>）、朱利亚斯</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布兰克（</a:t>
            </a:r>
            <a:r>
              <a:rPr lang="en-US" altLang="zh-CN" dirty="0">
                <a:solidFill>
                  <a:srgbClr val="121212"/>
                </a:solidFill>
                <a:latin typeface="微软雅黑" panose="020B0503020204020204" pitchFamily="34" charset="-122"/>
                <a:ea typeface="微软雅黑" panose="020B0503020204020204" pitchFamily="34" charset="-122"/>
              </a:rPr>
              <a:t>Julius Blank</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尤金</a:t>
            </a:r>
            <a:r>
              <a:rPr lang="en-US" altLang="zh-CN"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克莱纳</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Eugene Kleiner</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金</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赫尔尼</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Jean </a:t>
            </a:r>
            <a:r>
              <a:rPr lang="en-US" altLang="zh-CN" dirty="0" err="1">
                <a:solidFill>
                  <a:srgbClr val="121212"/>
                </a:solidFill>
                <a:latin typeface="微软雅黑" panose="020B0503020204020204" pitchFamily="34" charset="-122"/>
                <a:ea typeface="微软雅黑" panose="020B0503020204020204" pitchFamily="34" charset="-122"/>
              </a:rPr>
              <a:t>Hoerni</a:t>
            </a:r>
            <a:r>
              <a:rPr lang="zh-CN" altLang="en-US" dirty="0">
                <a:solidFill>
                  <a:srgbClr val="121212"/>
                </a:solidFill>
                <a:latin typeface="微软雅黑" panose="020B0503020204020204" pitchFamily="34" charset="-122"/>
                <a:ea typeface="微软雅黑" panose="020B0503020204020204" pitchFamily="34" charset="-122"/>
              </a:rPr>
              <a:t>）、杰</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拉斯特（</a:t>
            </a:r>
            <a:r>
              <a:rPr lang="en-US" altLang="zh-CN" dirty="0">
                <a:solidFill>
                  <a:srgbClr val="121212"/>
                </a:solidFill>
                <a:latin typeface="微软雅黑" panose="020B0503020204020204" pitchFamily="34" charset="-122"/>
                <a:ea typeface="微软雅黑" panose="020B0503020204020204" pitchFamily="34" charset="-122"/>
              </a:rPr>
              <a:t>Jay </a:t>
            </a:r>
            <a:r>
              <a:rPr lang="en-US" altLang="zh-CN" dirty="0" err="1">
                <a:solidFill>
                  <a:srgbClr val="121212"/>
                </a:solidFill>
                <a:latin typeface="微软雅黑" panose="020B0503020204020204" pitchFamily="34" charset="-122"/>
                <a:ea typeface="微软雅黑" panose="020B0503020204020204" pitchFamily="34" charset="-122"/>
              </a:rPr>
              <a:t>Lsat</a:t>
            </a:r>
            <a:r>
              <a:rPr lang="zh-CN" altLang="en-US" dirty="0">
                <a:solidFill>
                  <a:srgbClr val="121212"/>
                </a:solidFill>
                <a:latin typeface="微软雅黑" panose="020B0503020204020204" pitchFamily="34" charset="-122"/>
                <a:ea typeface="微软雅黑" panose="020B0503020204020204" pitchFamily="34" charset="-122"/>
              </a:rPr>
              <a:t>）、维克多</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格里尼克（</a:t>
            </a:r>
            <a:r>
              <a:rPr lang="en-US" altLang="zh-CN" dirty="0">
                <a:solidFill>
                  <a:srgbClr val="121212"/>
                </a:solidFill>
                <a:latin typeface="微软雅黑" panose="020B0503020204020204" pitchFamily="34" charset="-122"/>
                <a:ea typeface="微软雅黑" panose="020B0503020204020204" pitchFamily="34" charset="-122"/>
              </a:rPr>
              <a:t>Victor </a:t>
            </a:r>
            <a:r>
              <a:rPr lang="en-US" altLang="zh-CN" dirty="0" err="1">
                <a:solidFill>
                  <a:srgbClr val="121212"/>
                </a:solidFill>
                <a:latin typeface="微软雅黑" panose="020B0503020204020204" pitchFamily="34" charset="-122"/>
                <a:ea typeface="微软雅黑" panose="020B0503020204020204" pitchFamily="34" charset="-122"/>
              </a:rPr>
              <a:t>Grinnich</a:t>
            </a:r>
            <a:r>
              <a:rPr lang="zh-CN" altLang="en-US" dirty="0">
                <a:solidFill>
                  <a:srgbClr val="121212"/>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8002322" y="840467"/>
            <a:ext cx="3801654" cy="491262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1959-1964 </a:t>
            </a:r>
            <a:r>
              <a:rPr lang="zh-CN" altLang="en-US" dirty="0"/>
              <a:t>晶体管造就第二代计算机</a:t>
            </a:r>
            <a:endParaRPr lang="zh-CN" altLang="en-US" dirty="0"/>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endParaRPr lang="zh-CN" altLang="en-US" sz="2000" dirty="0">
              <a:solidFill>
                <a:schemeClr val="tx1">
                  <a:lumMod val="65000"/>
                  <a:lumOff val="35000"/>
                </a:schemeClr>
              </a:solidFill>
            </a:endParaRPr>
          </a:p>
          <a:p>
            <a:pPr algn="just"/>
            <a:endParaRPr lang="zh-CN" altLang="en-US" sz="2400" dirty="0"/>
          </a:p>
        </p:txBody>
      </p:sp>
      <p:sp>
        <p:nvSpPr>
          <p:cNvPr id="14" name="内容占位符 2"/>
          <p:cNvSpPr txBox="1"/>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endParaRPr lang="zh-CN" altLang="en-US" sz="2000" dirty="0">
              <a:solidFill>
                <a:schemeClr val="tx1">
                  <a:lumMod val="65000"/>
                  <a:lumOff val="35000"/>
                </a:schemeClr>
              </a:solidFill>
            </a:endParaRPr>
          </a:p>
        </p:txBody>
      </p:sp>
      <p:sp>
        <p:nvSpPr>
          <p:cNvPr id="15" name="内容占位符 2"/>
          <p:cNvSpPr txBox="1"/>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endParaRPr lang="zh-CN" altLang="en-US" sz="2400" dirty="0"/>
          </a:p>
        </p:txBody>
      </p:sp>
      <p:grpSp>
        <p:nvGrpSpPr>
          <p:cNvPr id="4" name="组合 3"/>
          <p:cNvGrpSpPr/>
          <p:nvPr/>
        </p:nvGrpSpPr>
        <p:grpSpPr>
          <a:xfrm>
            <a:off x="811215" y="1278538"/>
            <a:ext cx="2571076" cy="3223227"/>
            <a:chOff x="811215" y="1097783"/>
            <a:chExt cx="2571076" cy="3223227"/>
          </a:xfrm>
        </p:grpSpPr>
        <p:pic>
          <p:nvPicPr>
            <p:cNvPr id="10" name="图片 9"/>
            <p:cNvPicPr>
              <a:picLocks noChangeAspect="1"/>
            </p:cNvPicPr>
            <p:nvPr/>
          </p:nvPicPr>
          <p:blipFill>
            <a:blip r:embed="rId1">
              <a:clrChange>
                <a:clrFrom>
                  <a:srgbClr val="FEFEFE"/>
                </a:clrFrom>
                <a:clrTo>
                  <a:srgbClr val="FEFEFE">
                    <a:alpha val="0"/>
                  </a:srgbClr>
                </a:clrTo>
              </a:clrChange>
            </a:blip>
            <a:stretch>
              <a:fillRect/>
            </a:stretch>
          </p:blipFill>
          <p:spPr>
            <a:xfrm>
              <a:off x="811215" y="1097783"/>
              <a:ext cx="2571076" cy="2853895"/>
            </a:xfrm>
            <a:prstGeom prst="rect">
              <a:avLst/>
            </a:prstGeom>
          </p:spPr>
        </p:pic>
        <p:sp>
          <p:nvSpPr>
            <p:cNvPr id="16" name="矩形 15"/>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p:cNvGrpSpPr/>
          <p:nvPr/>
        </p:nvGrpSpPr>
        <p:grpSpPr>
          <a:xfrm>
            <a:off x="6892036" y="1146193"/>
            <a:ext cx="4296721" cy="2403011"/>
            <a:chOff x="6892036" y="965438"/>
            <a:chExt cx="4296721" cy="2403011"/>
          </a:xfrm>
        </p:grpSpPr>
        <p:pic>
          <p:nvPicPr>
            <p:cNvPr id="19" name="图片 18"/>
            <p:cNvPicPr>
              <a:picLocks noChangeAspect="1"/>
            </p:cNvPicPr>
            <p:nvPr/>
          </p:nvPicPr>
          <p:blipFill>
            <a:blip r:embed="rId2">
              <a:clrChange>
                <a:clrFrom>
                  <a:srgbClr val="FDFDFD"/>
                </a:clrFrom>
                <a:clrTo>
                  <a:srgbClr val="FDFDFD">
                    <a:alpha val="0"/>
                  </a:srgbClr>
                </a:clrTo>
              </a:clrChange>
            </a:blip>
            <a:stretch>
              <a:fillRect/>
            </a:stretch>
          </p:blipFill>
          <p:spPr>
            <a:xfrm>
              <a:off x="6892036" y="998539"/>
              <a:ext cx="4296721" cy="2369910"/>
            </a:xfrm>
            <a:prstGeom prst="rect">
              <a:avLst/>
            </a:prstGeom>
          </p:spPr>
        </p:pic>
        <p:sp>
          <p:nvSpPr>
            <p:cNvPr id="17" name="矩形 16"/>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1964-1970  </a:t>
            </a:r>
            <a:r>
              <a:rPr lang="zh-CN" altLang="en-US" dirty="0"/>
              <a:t>第三代计算机</a:t>
            </a:r>
            <a:endParaRPr lang="zh-CN" altLang="en-US" dirty="0"/>
          </a:p>
        </p:txBody>
      </p:sp>
      <p:sp>
        <p:nvSpPr>
          <p:cNvPr id="3" name="内容占位符 2"/>
          <p:cNvSpPr>
            <a:spLocks noGrp="1"/>
          </p:cNvSpPr>
          <p:nvPr>
            <p:ph idx="1"/>
          </p:nvPr>
        </p:nvSpPr>
        <p:spPr/>
        <p:txBody>
          <a:bodyPr/>
          <a:lstStyle/>
          <a:p>
            <a:r>
              <a:rPr lang="en-US" altLang="zh-CN" dirty="0"/>
              <a:t>1958</a:t>
            </a:r>
            <a:r>
              <a:rPr lang="zh-CN" altLang="en-US" dirty="0"/>
              <a:t>年，美国物理学家</a:t>
            </a:r>
            <a:r>
              <a:rPr lang="zh-CN" altLang="en-US" b="1" dirty="0">
                <a:solidFill>
                  <a:srgbClr val="0E7C7F"/>
                </a:solidFill>
              </a:rPr>
              <a:t>基尔比</a:t>
            </a:r>
            <a:r>
              <a:rPr lang="zh-CN" altLang="en-US" dirty="0"/>
              <a:t>和</a:t>
            </a:r>
            <a:r>
              <a:rPr lang="zh-CN" altLang="en-US" b="1" dirty="0">
                <a:solidFill>
                  <a:srgbClr val="0E7C7F"/>
                </a:solidFill>
              </a:rPr>
              <a:t>诺伊斯</a:t>
            </a:r>
            <a:r>
              <a:rPr lang="zh-CN" altLang="en-US" dirty="0"/>
              <a:t>同时发明集成电路。</a:t>
            </a:r>
            <a:endParaRPr lang="zh-CN" altLang="en-US" dirty="0"/>
          </a:p>
          <a:p>
            <a:r>
              <a:rPr lang="zh-CN" altLang="en-US" dirty="0"/>
              <a:t>集成电路的出现使得计算机脱胎换骨     </a:t>
            </a:r>
            <a:endParaRPr lang="en-US" altLang="zh-CN" dirty="0"/>
          </a:p>
          <a:p>
            <a:r>
              <a:rPr lang="en-US" altLang="zh-CN" b="1" dirty="0">
                <a:solidFill>
                  <a:srgbClr val="0E7C7F"/>
                </a:solidFill>
              </a:rPr>
              <a:t>2000 Nobel Prize</a:t>
            </a:r>
            <a:endParaRPr lang="zh-CN" altLang="en-US" b="1" dirty="0">
              <a:solidFill>
                <a:srgbClr val="0E7C7F"/>
              </a:solidFill>
            </a:endParaRPr>
          </a:p>
          <a:p>
            <a:endParaRPr lang="zh-CN" altLang="en-US" dirty="0"/>
          </a:p>
        </p:txBody>
      </p:sp>
      <p:pic>
        <p:nvPicPr>
          <p:cNvPr id="4" name="Picture 4" descr="2-26"/>
          <p:cNvPicPr>
            <a:picLocks noChangeAspect="1" noChangeArrowheads="1"/>
          </p:cNvPicPr>
          <p:nvPr/>
        </p:nvPicPr>
        <p:blipFill>
          <a:blip r:embed="rId1" cstate="print"/>
          <a:srcRect/>
          <a:stretch>
            <a:fillRect/>
          </a:stretch>
        </p:blipFill>
        <p:spPr bwMode="auto">
          <a:xfrm>
            <a:off x="2673524" y="310477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2" cstate="print"/>
          <a:srcRect/>
          <a:stretch>
            <a:fillRect/>
          </a:stretch>
        </p:blipFill>
        <p:spPr bwMode="auto">
          <a:xfrm>
            <a:off x="6443551" y="269837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1451" y="5022825"/>
            <a:ext cx="1440160" cy="1443699"/>
          </a:xfrm>
          <a:prstGeom prst="rect">
            <a:avLst/>
          </a:prstGeom>
        </p:spPr>
      </p:pic>
      <p:pic>
        <p:nvPicPr>
          <p:cNvPr id="7" name="图片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854043"/>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anose="02010600030101010101" pitchFamily="2" charset="-122"/>
              </a:rPr>
              <a:t>”</a:t>
            </a:r>
            <a:r>
              <a:rPr lang="zh-CN" altLang="en-US" dirty="0"/>
              <a:t>全方位的特点，因此得名。</a:t>
            </a:r>
            <a:endParaRPr lang="zh-CN" altLang="en-US" dirty="0"/>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anose="02010600030101010101" pitchFamily="2" charset="-122"/>
              </a:rPr>
              <a:t>“</a:t>
            </a:r>
            <a:r>
              <a:rPr lang="zh-CN" altLang="en-US" dirty="0"/>
              <a:t>曼哈顿计划</a:t>
            </a:r>
            <a:r>
              <a:rPr lang="zh-CN" altLang="en-US" dirty="0">
                <a:latin typeface="宋体" panose="02010600030101010101" pitchFamily="2" charset="-122"/>
              </a:rPr>
              <a:t>”</a:t>
            </a:r>
            <a:r>
              <a:rPr lang="zh-CN" altLang="en-US" dirty="0"/>
              <a:t>的</a:t>
            </a:r>
            <a:r>
              <a:rPr lang="en-US" altLang="zh-CN" dirty="0"/>
              <a:t>20</a:t>
            </a:r>
            <a:r>
              <a:rPr lang="zh-CN" altLang="en-US" dirty="0"/>
              <a:t>亿美元。</a:t>
            </a:r>
            <a:endParaRPr lang="zh-CN" altLang="en-US" dirty="0"/>
          </a:p>
          <a:p>
            <a:endParaRPr lang="en-US" altLang="zh-CN" dirty="0"/>
          </a:p>
          <a:p>
            <a:endParaRPr lang="zh-CN" altLang="en-US" dirty="0"/>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462697"/>
            <a:ext cx="8155410" cy="2261361"/>
            <a:chOff x="2011714" y="3373797"/>
            <a:chExt cx="8155410" cy="2261361"/>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Robort</a:t>
              </a:r>
              <a:r>
                <a:rPr lang="en-US" altLang="zh-CN" dirty="0">
                  <a:solidFill>
                    <a:srgbClr val="000000"/>
                  </a:solidFill>
                  <a:latin typeface="Agency FB" panose="020B0503020202020204" pitchFamily="34" charset="0"/>
                  <a:ea typeface="华文细黑" panose="02010600040101010101" pitchFamily="2" charset="-122"/>
                </a:rPr>
                <a:t> Evans</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Gene Myron </a:t>
              </a:r>
              <a:r>
                <a:rPr lang="en-US" altLang="zh-CN" dirty="0">
                  <a:solidFill>
                    <a:schemeClr val="accent6">
                      <a:lumMod val="75000"/>
                    </a:schemeClr>
                  </a:solidFill>
                  <a:latin typeface="Agency FB" panose="020B0503020202020204" pitchFamily="34" charset="0"/>
                  <a:ea typeface="华文细黑" panose="02010600040101010101" pitchFamily="2" charset="-122"/>
                </a:rPr>
                <a:t>Amdahl</a:t>
              </a:r>
              <a:endParaRPr lang="zh-CN" altLang="en-US" dirty="0">
                <a:solidFill>
                  <a:schemeClr val="accent6">
                    <a:lumMod val="75000"/>
                  </a:schemeClr>
                </a:solidFill>
                <a:latin typeface="Agency FB" panose="020B0503020202020204" pitchFamily="34" charset="0"/>
                <a:ea typeface="华文细黑" panose="02010600040101010101" pitchFamily="2" charset="-122"/>
              </a:endParaRPr>
            </a:p>
          </p:txBody>
        </p:sp>
        <p:pic>
          <p:nvPicPr>
            <p:cNvPr id="9" name="图片 8"/>
            <p:cNvPicPr>
              <a:picLocks noChangeAspect="1"/>
            </p:cNvPicPr>
            <p:nvPr/>
          </p:nvPicPr>
          <p:blipFill>
            <a:blip r:embed="rId6"/>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F.P.Brooks,Jr</a:t>
              </a:r>
              <a:r>
                <a:rPr lang="en-US" altLang="zh-CN" dirty="0">
                  <a:solidFill>
                    <a:srgbClr val="000000"/>
                  </a:solidFill>
                  <a:latin typeface="Agency FB" panose="020B0503020202020204" pitchFamily="34" charset="0"/>
                  <a:ea typeface="华文细黑" panose="02010600040101010101" pitchFamily="2" charset="-122"/>
                </a:rPr>
                <a:t>.</a:t>
              </a:r>
              <a:endParaRPr lang="zh-CN" altLang="en-US" dirty="0">
                <a:solidFill>
                  <a:srgbClr val="000000"/>
                </a:solidFill>
                <a:latin typeface="Agency FB" panose="020B0503020202020204" pitchFamily="34" charset="0"/>
                <a:ea typeface="华文细黑" panose="02010600040101010101"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Erich Bloch</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Gerrit</a:t>
              </a:r>
              <a:r>
                <a:rPr lang="en-US" altLang="zh-CN" dirty="0">
                  <a:solidFill>
                    <a:srgbClr val="000000"/>
                  </a:solidFill>
                  <a:latin typeface="Agency FB" panose="020B0503020202020204" pitchFamily="34" charset="0"/>
                  <a:ea typeface="华文细黑" panose="02010600040101010101" pitchFamily="2" charset="-122"/>
                </a:rPr>
                <a:t> Anne </a:t>
              </a:r>
              <a:r>
                <a:rPr lang="en-US" altLang="zh-CN" dirty="0" err="1">
                  <a:solidFill>
                    <a:srgbClr val="000000"/>
                  </a:solidFill>
                  <a:latin typeface="Agency FB" panose="020B0503020202020204" pitchFamily="34" charset="0"/>
                  <a:ea typeface="华文细黑" panose="02010600040101010101" pitchFamily="2" charset="-122"/>
                </a:rPr>
                <a:t>Blaauw</a:t>
              </a:r>
              <a:endParaRPr lang="zh-CN" altLang="en-US" dirty="0">
                <a:solidFill>
                  <a:srgbClr val="000000"/>
                </a:solidFill>
                <a:latin typeface="Agency FB" panose="020B0503020202020204" pitchFamily="34" charset="0"/>
                <a:ea typeface="华文细黑" panose="02010600040101010101" pitchFamily="2" charset="-122"/>
              </a:endParaRPr>
            </a:p>
          </p:txBody>
        </p:sp>
        <p:pic>
          <p:nvPicPr>
            <p:cNvPr id="21" name="图片 20"/>
            <p:cNvPicPr>
              <a:picLocks noChangeAspect="1"/>
            </p:cNvPicPr>
            <p:nvPr/>
          </p:nvPicPr>
          <p:blipFill rotWithShape="1">
            <a:blip r:embed="rId8">
              <a:extLst>
                <a:ext uri="{28A0092B-C50C-407E-A947-70E740481C1C}">
                  <a14:useLocalDpi xmlns:a14="http://schemas.microsoft.com/office/drawing/2010/main" val="0"/>
                </a:ext>
              </a:extLst>
            </a:blip>
            <a:srcRect l="20417" t="1195" r="15651" b="36328"/>
            <a:stretch>
              <a:fillRect/>
            </a:stretch>
          </p:blipFill>
          <p:spPr>
            <a:xfrm>
              <a:off x="8677527" y="3375067"/>
              <a:ext cx="1442124" cy="1793626"/>
            </a:xfrm>
            <a:prstGeom prst="rect">
              <a:avLst/>
            </a:prstGeom>
          </p:spPr>
        </p:pic>
      </p:grpSp>
      <p:pic>
        <p:nvPicPr>
          <p:cNvPr id="23" name="图片 22"/>
          <p:cNvPicPr>
            <a:picLocks noChangeAspect="1"/>
          </p:cNvPicPr>
          <p:nvPr/>
        </p:nvPicPr>
        <p:blipFill rotWithShape="1">
          <a:blip r:embed="rId9"/>
          <a:srcRect t="21662" b="12230"/>
          <a:stretch>
            <a:fillRect/>
          </a:stretch>
        </p:blipFill>
        <p:spPr>
          <a:xfrm>
            <a:off x="7243169" y="886838"/>
            <a:ext cx="4619190" cy="2290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a:xfrm>
            <a:off x="487822" y="257614"/>
            <a:ext cx="10515600" cy="617641"/>
          </a:xfrm>
        </p:spPr>
        <p:txBody>
          <a:bodyPr/>
          <a:lstStyle/>
          <a:p>
            <a:pPr eaLnBrk="1" hangingPunct="1"/>
            <a:r>
              <a:rPr lang="zh-CN" altLang="en-US" dirty="0"/>
              <a:t>霍夫和</a:t>
            </a:r>
            <a:r>
              <a:rPr lang="en-US" altLang="zh-CN" dirty="0"/>
              <a:t>Intel 4004 </a:t>
            </a:r>
            <a:endParaRPr lang="en-US" altLang="zh-CN" dirty="0"/>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a:t>
            </a:r>
            <a:r>
              <a:rPr lang="zh-CN" altLang="en-US" b="1" dirty="0">
                <a:solidFill>
                  <a:srgbClr val="C00000"/>
                </a:solidFill>
              </a:rPr>
              <a:t>霍夫</a:t>
            </a:r>
            <a:r>
              <a:rPr lang="zh-CN" altLang="en-US" dirty="0"/>
              <a:t>研制成功世界上第一块</a:t>
            </a:r>
            <a:r>
              <a:rPr lang="en-US" altLang="zh-CN" dirty="0"/>
              <a:t>4</a:t>
            </a:r>
            <a:r>
              <a:rPr lang="zh-CN" altLang="en-US" dirty="0"/>
              <a:t>位微处理器芯片</a:t>
            </a:r>
            <a:r>
              <a:rPr lang="en-US" altLang="zh-CN" dirty="0"/>
              <a:t>Intel 4004</a:t>
            </a:r>
            <a:r>
              <a:rPr lang="zh-CN" altLang="en-US" dirty="0"/>
              <a:t>，标志着</a:t>
            </a:r>
            <a:r>
              <a:rPr lang="zh-CN" altLang="en-US" dirty="0">
                <a:solidFill>
                  <a:srgbClr val="18978B"/>
                </a:solidFill>
              </a:rPr>
              <a:t>第一代微处理器</a:t>
            </a:r>
            <a:r>
              <a:rPr lang="zh-CN" altLang="en-US" dirty="0"/>
              <a:t>问世，微处理器和微机时代从此开始。</a:t>
            </a:r>
            <a:endParaRPr lang="zh-CN" altLang="en-US" dirty="0"/>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endParaRPr lang="zh-CN" altLang="en-US" dirty="0"/>
          </a:p>
        </p:txBody>
      </p:sp>
      <p:pic>
        <p:nvPicPr>
          <p:cNvPr id="6" name="图片 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55630" y="4574463"/>
            <a:ext cx="1562659" cy="1566499"/>
          </a:xfrm>
          <a:prstGeom prst="rect">
            <a:avLst/>
          </a:prstGeom>
        </p:spPr>
      </p:pic>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978298" y="4118085"/>
            <a:ext cx="3094377" cy="2022877"/>
          </a:xfrm>
          <a:prstGeom prst="rect">
            <a:avLst/>
          </a:prstGeom>
        </p:spPr>
      </p:pic>
      <p:pic>
        <p:nvPicPr>
          <p:cNvPr id="7" name="图片 6"/>
          <p:cNvPicPr>
            <a:picLocks noChangeAspect="1"/>
          </p:cNvPicPr>
          <p:nvPr/>
        </p:nvPicPr>
        <p:blipFill>
          <a:blip r:embed="rId3"/>
          <a:stretch>
            <a:fillRect/>
          </a:stretch>
        </p:blipFill>
        <p:spPr>
          <a:xfrm>
            <a:off x="7401244" y="4141181"/>
            <a:ext cx="3520756" cy="20537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Effect transition="in" filter="wipe(down)">
                                      <p:cBhvr>
                                        <p:cTn id="7" dur="500"/>
                                        <p:tgtEl>
                                          <p:spTgt spid="76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6805">
                                            <p:txEl>
                                              <p:pRg st="1" end="1"/>
                                            </p:txEl>
                                          </p:spTgt>
                                        </p:tgtEl>
                                        <p:attrNameLst>
                                          <p:attrName>style.visibility</p:attrName>
                                        </p:attrNameLst>
                                      </p:cBhvr>
                                      <p:to>
                                        <p:strVal val="visible"/>
                                      </p:to>
                                    </p:set>
                                    <p:animEffect transition="in" filter="wipe(down)">
                                      <p:cBhvr>
                                        <p:cTn id="22" dur="500"/>
                                        <p:tgtEl>
                                          <p:spTgt spid="7680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最古老的计算器</a:t>
            </a:r>
            <a:endParaRPr lang="zh-CN" altLang="en-US" dirty="0"/>
          </a:p>
        </p:txBody>
      </p:sp>
      <p:sp>
        <p:nvSpPr>
          <p:cNvPr id="3" name="内容占位符 2"/>
          <p:cNvSpPr>
            <a:spLocks noGrp="1"/>
          </p:cNvSpPr>
          <p:nvPr>
            <p:ph idx="1"/>
          </p:nvPr>
        </p:nvSpPr>
        <p:spPr>
          <a:xfrm>
            <a:off x="487822" y="3859618"/>
            <a:ext cx="11481928" cy="2720169"/>
          </a:xfrm>
        </p:spPr>
        <p:txBody>
          <a:bodyPr>
            <a:normAutofit/>
          </a:bodyPr>
          <a:lstStyle/>
          <a:p>
            <a:r>
              <a:rPr lang="zh-CN" altLang="en-US" sz="2800" dirty="0"/>
              <a:t>算盘被誉作中国</a:t>
            </a:r>
            <a:r>
              <a:rPr lang="zh-CN" altLang="en-US" sz="2800" dirty="0">
                <a:latin typeface="宋体" panose="02010600030101010101" pitchFamily="2" charset="-122"/>
              </a:rPr>
              <a:t>“</a:t>
            </a:r>
            <a:r>
              <a:rPr lang="zh-CN" altLang="en-US" sz="2800" dirty="0"/>
              <a:t>第五大发明</a:t>
            </a:r>
            <a:r>
              <a:rPr lang="zh-CN" altLang="en-US" sz="2800" dirty="0">
                <a:latin typeface="宋体" panose="02010600030101010101" pitchFamily="2" charset="-122"/>
              </a:rPr>
              <a:t>”</a:t>
            </a:r>
            <a:r>
              <a:rPr lang="zh-CN" altLang="en-US" sz="2800" dirty="0"/>
              <a:t>。</a:t>
            </a:r>
            <a:endParaRPr lang="zh-CN" altLang="en-US" sz="2800" dirty="0"/>
          </a:p>
          <a:p>
            <a:r>
              <a:rPr lang="zh-CN" altLang="en-US" sz="2800" dirty="0"/>
              <a:t>陕西岐山西周宫室遗址中出土了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a:t>
            </a:r>
            <a:r>
              <a:rPr lang="en-US" altLang="zh-CN" sz="2800" dirty="0"/>
              <a:t>2000</a:t>
            </a:r>
            <a:r>
              <a:rPr lang="zh-CN" altLang="en-US" sz="2800" dirty="0"/>
              <a:t>多年前的西周时期。</a:t>
            </a:r>
            <a:endParaRPr lang="zh-CN" altLang="en-US" sz="2800" dirty="0"/>
          </a:p>
          <a:p>
            <a:r>
              <a:rPr lang="zh-CN" altLang="en-US" sz="2800" dirty="0">
                <a:solidFill>
                  <a:schemeClr val="accent6">
                    <a:lumMod val="75000"/>
                  </a:schemeClr>
                </a:solidFill>
                <a:latin typeface="宋体" panose="02010600030101010101" pitchFamily="2" charset="-122"/>
              </a:rPr>
              <a:t>“</a:t>
            </a:r>
            <a:r>
              <a:rPr lang="zh-CN" altLang="en-US" sz="2800" dirty="0">
                <a:solidFill>
                  <a:schemeClr val="accent6">
                    <a:lumMod val="75000"/>
                  </a:schemeClr>
                </a:solidFill>
              </a:rPr>
              <a:t>价格低廉，绝无故障，节约能源，十年中无需任何保养的计算机</a:t>
            </a:r>
            <a:r>
              <a:rPr lang="zh-CN" altLang="en-US" sz="2800" dirty="0">
                <a:solidFill>
                  <a:schemeClr val="accent6">
                    <a:lumMod val="75000"/>
                  </a:schemeClr>
                </a:solidFill>
                <a:latin typeface="宋体" panose="02010600030101010101" pitchFamily="2" charset="-122"/>
              </a:rPr>
              <a:t>”</a:t>
            </a:r>
            <a:r>
              <a:rPr lang="zh-CN" altLang="en-US" sz="2800" dirty="0">
                <a:solidFill>
                  <a:schemeClr val="accent6">
                    <a:lumMod val="75000"/>
                  </a:schemeClr>
                </a:solidFill>
              </a:rPr>
              <a:t> </a:t>
            </a:r>
            <a:endParaRPr lang="zh-CN" altLang="en-US" sz="2800" dirty="0">
              <a:solidFill>
                <a:schemeClr val="accent6">
                  <a:lumMod val="75000"/>
                </a:schemeClr>
              </a:solidFill>
            </a:endParaRPr>
          </a:p>
          <a:p>
            <a:endParaRPr lang="zh-CN" altLang="en-US" dirty="0"/>
          </a:p>
        </p:txBody>
      </p:sp>
      <p:pic>
        <p:nvPicPr>
          <p:cNvPr id="4" name="Picture 3" descr="3-1"/>
          <p:cNvPicPr>
            <a:picLocks noChangeAspect="1" noChangeArrowheads="1"/>
          </p:cNvPicPr>
          <p:nvPr/>
        </p:nvPicPr>
        <p:blipFill>
          <a:blip r:embed="rId1"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p:cNvPicPr>
            <a:picLocks noChangeAspect="1" noChangeArrowheads="1"/>
          </p:cNvPicPr>
          <p:nvPr/>
        </p:nvPicPr>
        <p:blipFill>
          <a:blip r:embed="rId2" cstate="print"/>
          <a:srcRect/>
          <a:stretch>
            <a:fillRect/>
          </a:stretch>
        </p:blipFill>
        <p:spPr>
          <a:xfrm>
            <a:off x="6758592" y="1287316"/>
            <a:ext cx="3995821" cy="2160240"/>
          </a:xfrm>
          <a:prstGeom prst="rect">
            <a:avLst/>
          </a:prstGeom>
          <a:solidFill>
            <a:srgbClr val="FF6600"/>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ln>
        </p:spPr>
        <p:txBody>
          <a:bodyPr/>
          <a:lstStyle/>
          <a:p>
            <a:pPr marL="342900" indent="-342900" algn="just" fontAlgn="base">
              <a:lnSpc>
                <a:spcPct val="120000"/>
              </a:lnSpc>
              <a:spcBef>
                <a:spcPct val="20000"/>
              </a:spcBef>
              <a:spcAft>
                <a:spcPct val="0"/>
              </a:spcAft>
              <a:buClr>
                <a:srgbClr val="FFC000"/>
              </a:buClr>
              <a:buFont typeface="Wingdings" panose="05000000000000000000" pitchFamily="2" charset="2"/>
              <a:buChar char="n"/>
            </a:pPr>
            <a:r>
              <a:rPr lang="en-US" altLang="zh-CN" sz="2400" dirty="0">
                <a:solidFill>
                  <a:srgbClr val="000000"/>
                </a:solidFill>
                <a:latin typeface="微软雅黑" panose="020B0503020204020204" pitchFamily="34" charset="-122"/>
                <a:ea typeface="微软雅黑" panose="020B0503020204020204" pitchFamily="34" charset="-122"/>
              </a:rPr>
              <a:t>2300</a:t>
            </a:r>
            <a:r>
              <a:rPr lang="zh-CN" altLang="en-US" sz="2400" dirty="0">
                <a:solidFill>
                  <a:srgbClr val="000000"/>
                </a:solidFill>
                <a:latin typeface="微软雅黑" panose="020B0503020204020204" pitchFamily="34" charset="-122"/>
                <a:ea typeface="微软雅黑" panose="020B0503020204020204" pitchFamily="34" charset="-122"/>
              </a:rPr>
              <a:t>个晶体管，性能远超当年的</a:t>
            </a:r>
            <a:r>
              <a:rPr lang="en-US" altLang="zh-CN" sz="2400" dirty="0">
                <a:solidFill>
                  <a:srgbClr val="000000"/>
                </a:solidFill>
                <a:latin typeface="微软雅黑" panose="020B0503020204020204" pitchFamily="34" charset="-122"/>
                <a:ea typeface="微软雅黑" panose="020B0503020204020204" pitchFamily="34" charset="-122"/>
              </a:rPr>
              <a:t>ENIAC</a:t>
            </a:r>
            <a:r>
              <a:rPr lang="zh-CN" altLang="en-US" sz="2400" dirty="0">
                <a:solidFill>
                  <a:srgbClr val="000000"/>
                </a:solidFill>
                <a:latin typeface="微软雅黑" panose="020B0503020204020204" pitchFamily="34" charset="-122"/>
                <a:ea typeface="微软雅黑" panose="020B0503020204020204" pitchFamily="34" charset="-122"/>
              </a:rPr>
              <a:t>，售价</a:t>
            </a:r>
            <a:r>
              <a:rPr lang="en-US" altLang="zh-CN" sz="2400" dirty="0">
                <a:solidFill>
                  <a:srgbClr val="000000"/>
                </a:solidFill>
                <a:latin typeface="微软雅黑" panose="020B0503020204020204" pitchFamily="34" charset="-122"/>
                <a:ea typeface="微软雅黑" panose="020B0503020204020204" pitchFamily="34" charset="-122"/>
              </a:rPr>
              <a:t>200</a:t>
            </a:r>
            <a:r>
              <a:rPr lang="zh-CN" altLang="en-US" sz="2400" dirty="0">
                <a:solidFill>
                  <a:srgbClr val="000000"/>
                </a:solidFill>
                <a:latin typeface="微软雅黑" panose="020B0503020204020204" pitchFamily="34" charset="-122"/>
                <a:ea typeface="微软雅黑" panose="020B0503020204020204" pitchFamily="34" charset="-122"/>
              </a:rPr>
              <a:t>美元。 </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745622" y="1213445"/>
            <a:ext cx="5715000" cy="5172075"/>
          </a:xfrm>
          <a:prstGeom prst="rect">
            <a:avLst/>
          </a:prstGeom>
        </p:spPr>
      </p:pic>
      <p:pic>
        <p:nvPicPr>
          <p:cNvPr id="14" name="图片 13"/>
          <p:cNvPicPr>
            <a:picLocks noChangeAspect="1"/>
          </p:cNvPicPr>
          <p:nvPr/>
        </p:nvPicPr>
        <p:blipFill>
          <a:blip r:embed="rId2"/>
          <a:stretch>
            <a:fillRect/>
          </a:stretch>
        </p:blipFill>
        <p:spPr>
          <a:xfrm>
            <a:off x="731378" y="1378566"/>
            <a:ext cx="4706218" cy="342203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8008</a:t>
            </a:r>
            <a:endParaRPr lang="zh-CN" altLang="en-US" dirty="0"/>
          </a:p>
        </p:txBody>
      </p:sp>
      <p:sp>
        <p:nvSpPr>
          <p:cNvPr id="3" name="内容占位符 2"/>
          <p:cNvSpPr>
            <a:spLocks noGrp="1"/>
          </p:cNvSpPr>
          <p:nvPr>
            <p:ph idx="1"/>
          </p:nvPr>
        </p:nvSpPr>
        <p:spPr/>
        <p:txBody>
          <a:bodyPr/>
          <a:lstStyle/>
          <a:p>
            <a:r>
              <a:rPr lang="en-US" altLang="zh-CN" dirty="0"/>
              <a:t>1972</a:t>
            </a:r>
            <a:r>
              <a:rPr lang="zh-CN" altLang="en-US" dirty="0"/>
              <a:t>年</a:t>
            </a:r>
            <a:r>
              <a:rPr lang="en-US" altLang="zh-CN" dirty="0"/>
              <a:t>4</a:t>
            </a:r>
            <a:r>
              <a:rPr lang="zh-CN" altLang="en-US" dirty="0"/>
              <a:t>月，霍夫等人开发出第一个</a:t>
            </a:r>
            <a:r>
              <a:rPr lang="en-US" altLang="zh-CN" dirty="0"/>
              <a:t>8</a:t>
            </a:r>
            <a:r>
              <a:rPr lang="zh-CN" altLang="en-US" dirty="0"/>
              <a:t>位微处理器</a:t>
            </a:r>
            <a:r>
              <a:rPr lang="en-US" altLang="zh-CN" dirty="0"/>
              <a:t>Intel 8008</a:t>
            </a:r>
            <a:r>
              <a:rPr lang="zh-CN" altLang="en-US" dirty="0"/>
              <a:t>。</a:t>
            </a:r>
            <a:r>
              <a:rPr lang="en-US" altLang="zh-CN" dirty="0"/>
              <a:t>8008</a:t>
            </a:r>
            <a:r>
              <a:rPr lang="zh-CN" altLang="en-US" dirty="0"/>
              <a:t>采用的是</a:t>
            </a:r>
            <a:r>
              <a:rPr lang="en-US" altLang="zh-CN" dirty="0"/>
              <a:t>P</a:t>
            </a:r>
            <a:r>
              <a:rPr lang="zh-CN" altLang="en-US" dirty="0"/>
              <a:t>沟道</a:t>
            </a:r>
            <a:r>
              <a:rPr lang="en-US" altLang="zh-CN" dirty="0"/>
              <a:t>MOS</a:t>
            </a:r>
            <a:r>
              <a:rPr lang="zh-CN" altLang="en-US" dirty="0"/>
              <a:t>微处理器，属第一代微处理器。 </a:t>
            </a:r>
            <a:endParaRPr lang="zh-CN" altLang="en-US" dirty="0"/>
          </a:p>
          <a:p>
            <a:endParaRPr lang="zh-CN" altLang="en-US" dirty="0"/>
          </a:p>
        </p:txBody>
      </p:sp>
      <p:pic>
        <p:nvPicPr>
          <p:cNvPr id="4" name="Picture 4" descr="Intellec-8 front view"/>
          <p:cNvPicPr>
            <a:picLocks noChangeAspect="1" noChangeArrowheads="1"/>
          </p:cNvPicPr>
          <p:nvPr/>
        </p:nvPicPr>
        <p:blipFill>
          <a:blip r:embed="rId1" cstate="print"/>
          <a:srcRect/>
          <a:stretch>
            <a:fillRect/>
          </a:stretch>
        </p:blipFill>
        <p:spPr>
          <a:xfrm>
            <a:off x="4423139" y="3339763"/>
            <a:ext cx="3876035" cy="2069481"/>
          </a:xfrm>
          <a:prstGeom prst="rect">
            <a:avLst/>
          </a:prstGeom>
        </p:spPr>
      </p:pic>
      <p:pic>
        <p:nvPicPr>
          <p:cNvPr id="5" name="Picture 5" descr="Intellec-8 top view"/>
          <p:cNvPicPr>
            <a:picLocks noChangeAspect="1" noChangeArrowheads="1"/>
          </p:cNvPicPr>
          <p:nvPr/>
        </p:nvPicPr>
        <p:blipFill>
          <a:blip r:embed="rId2" cstate="print"/>
          <a:srcRect/>
          <a:stretch>
            <a:fillRect/>
          </a:stretch>
        </p:blipFill>
        <p:spPr>
          <a:xfrm>
            <a:off x="8668353" y="3325097"/>
            <a:ext cx="2498260" cy="2092599"/>
          </a:xfrm>
          <a:prstGeom prst="rect">
            <a:avLst/>
          </a:prstGeom>
        </p:spPr>
      </p:pic>
      <p:pic>
        <p:nvPicPr>
          <p:cNvPr id="7" name="图片 6"/>
          <p:cNvPicPr>
            <a:picLocks noChangeAspect="1"/>
          </p:cNvPicPr>
          <p:nvPr/>
        </p:nvPicPr>
        <p:blipFill>
          <a:blip r:embed="rId3"/>
          <a:stretch>
            <a:fillRect/>
          </a:stretch>
        </p:blipFill>
        <p:spPr>
          <a:xfrm>
            <a:off x="772860" y="3325097"/>
            <a:ext cx="3435658" cy="208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8080 </a:t>
            </a:r>
            <a:r>
              <a:rPr lang="zh-CN" altLang="en-US" dirty="0"/>
              <a:t>第二代微处理器</a:t>
            </a:r>
            <a:endParaRPr lang="zh-CN" altLang="en-US" dirty="0"/>
          </a:p>
        </p:txBody>
      </p:sp>
      <p:sp>
        <p:nvSpPr>
          <p:cNvPr id="3" name="内容占位符 2"/>
          <p:cNvSpPr>
            <a:spLocks noGrp="1"/>
          </p:cNvSpPr>
          <p:nvPr>
            <p:ph idx="1"/>
          </p:nvPr>
        </p:nvSpPr>
        <p:spPr/>
        <p:txBody>
          <a:bodyPr/>
          <a:lstStyle/>
          <a:p>
            <a:pPr algn="just"/>
            <a:r>
              <a:rPr lang="en-US" altLang="zh-CN" dirty="0"/>
              <a:t>1973</a:t>
            </a:r>
            <a:r>
              <a:rPr lang="zh-CN" altLang="en-US" dirty="0"/>
              <a:t>年，霍夫等人研制出</a:t>
            </a:r>
            <a:r>
              <a:rPr lang="en-US" altLang="zh-CN" dirty="0"/>
              <a:t>8</a:t>
            </a:r>
            <a:r>
              <a:rPr lang="zh-CN" altLang="en-US" dirty="0"/>
              <a:t>位微处理器</a:t>
            </a:r>
            <a:r>
              <a:rPr lang="en-US" altLang="zh-CN" dirty="0"/>
              <a:t>Intel 8080</a:t>
            </a:r>
            <a:endParaRPr lang="en-US" altLang="zh-CN" dirty="0"/>
          </a:p>
          <a:p>
            <a:pPr algn="just"/>
            <a:r>
              <a:rPr lang="en-US" altLang="zh-CN" dirty="0"/>
              <a:t>NMOS</a:t>
            </a:r>
            <a:r>
              <a:rPr lang="zh-CN" altLang="en-US" dirty="0"/>
              <a:t>电路取代了</a:t>
            </a:r>
            <a:r>
              <a:rPr lang="en-US" altLang="zh-CN" dirty="0"/>
              <a:t>P</a:t>
            </a:r>
            <a:r>
              <a:rPr lang="zh-CN" altLang="en-US" dirty="0"/>
              <a:t>沟道 </a:t>
            </a:r>
            <a:endParaRPr lang="zh-CN" altLang="en-US" dirty="0"/>
          </a:p>
          <a:p>
            <a:pPr algn="just"/>
            <a:r>
              <a:rPr lang="zh-CN" altLang="en-US" dirty="0"/>
              <a:t>主频</a:t>
            </a:r>
            <a:r>
              <a:rPr lang="en-US" altLang="zh-CN" dirty="0"/>
              <a:t>2MHz</a:t>
            </a:r>
            <a:r>
              <a:rPr lang="zh-CN" altLang="en-US" dirty="0"/>
              <a:t>，比</a:t>
            </a:r>
            <a:r>
              <a:rPr lang="en-US" altLang="zh-CN" dirty="0"/>
              <a:t>8008</a:t>
            </a:r>
            <a:r>
              <a:rPr lang="zh-CN" altLang="en-US" dirty="0"/>
              <a:t>快</a:t>
            </a:r>
            <a:r>
              <a:rPr lang="en-US" altLang="zh-CN" dirty="0"/>
              <a:t>10</a:t>
            </a:r>
            <a:r>
              <a:rPr lang="zh-CN" altLang="en-US" dirty="0"/>
              <a:t>倍</a:t>
            </a:r>
            <a:endParaRPr lang="en-US" altLang="zh-CN" dirty="0"/>
          </a:p>
          <a:p>
            <a:pPr algn="just"/>
            <a:r>
              <a:rPr lang="zh-CN" altLang="en-US" dirty="0"/>
              <a:t>可存取</a:t>
            </a:r>
            <a:r>
              <a:rPr lang="en-US" altLang="zh-CN" dirty="0"/>
              <a:t>64KB</a:t>
            </a:r>
            <a:r>
              <a:rPr lang="zh-CN" altLang="en-US" dirty="0"/>
              <a:t>存储器，</a:t>
            </a:r>
            <a:r>
              <a:rPr lang="en-US" altLang="zh-CN" dirty="0"/>
              <a:t>6</a:t>
            </a:r>
            <a:r>
              <a:rPr lang="zh-CN" altLang="en-US" dirty="0"/>
              <a:t>微米技术，</a:t>
            </a:r>
            <a:r>
              <a:rPr lang="en-US" altLang="zh-CN" dirty="0"/>
              <a:t>6000</a:t>
            </a:r>
            <a:r>
              <a:rPr lang="zh-CN" altLang="en-US" dirty="0"/>
              <a:t>个晶体管</a:t>
            </a:r>
            <a:endParaRPr lang="en-US" altLang="zh-CN" dirty="0"/>
          </a:p>
          <a:p>
            <a:pPr algn="just"/>
            <a:r>
              <a:rPr lang="en-US" altLang="zh-CN" dirty="0"/>
              <a:t>0.64MIPS</a:t>
            </a:r>
            <a:endParaRPr lang="zh-CN" altLang="en-US" dirty="0"/>
          </a:p>
        </p:txBody>
      </p:sp>
      <p:pic>
        <p:nvPicPr>
          <p:cNvPr id="8" name="Picture 5" descr="Photo of Computer"/>
          <p:cNvPicPr>
            <a:picLocks noChangeAspect="1" noChangeArrowheads="1"/>
          </p:cNvPicPr>
          <p:nvPr/>
        </p:nvPicPr>
        <p:blipFill>
          <a:blip r:embed="rId1" cstate="print"/>
          <a:srcRect/>
          <a:stretch>
            <a:fillRect/>
          </a:stretch>
        </p:blipFill>
        <p:spPr>
          <a:xfrm>
            <a:off x="6977036" y="4118285"/>
            <a:ext cx="3260725" cy="2051050"/>
          </a:xfrm>
          <a:prstGeom prst="rect">
            <a:avLst/>
          </a:prstGeom>
          <a:noFill/>
        </p:spPr>
      </p:pic>
      <p:pic>
        <p:nvPicPr>
          <p:cNvPr id="5" name="图片 4"/>
          <p:cNvPicPr>
            <a:picLocks noChangeAspect="1"/>
          </p:cNvPicPr>
          <p:nvPr/>
        </p:nvPicPr>
        <p:blipFill rotWithShape="1">
          <a:blip r:embed="rId2">
            <a:clrChange>
              <a:clrFrom>
                <a:srgbClr val="FFFFFF"/>
              </a:clrFrom>
              <a:clrTo>
                <a:srgbClr val="FFFFFF">
                  <a:alpha val="0"/>
                </a:srgbClr>
              </a:clrTo>
            </a:clrChange>
          </a:blip>
          <a:srcRect t="13453" b="10356"/>
          <a:stretch>
            <a:fillRect/>
          </a:stretch>
        </p:blipFill>
        <p:spPr>
          <a:xfrm rot="20797146">
            <a:off x="1694079" y="4497365"/>
            <a:ext cx="4076700" cy="1632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487822" y="257614"/>
            <a:ext cx="10515600" cy="617641"/>
          </a:xfrm>
        </p:spPr>
        <p:txBody>
          <a:bodyPr/>
          <a:lstStyle/>
          <a:p>
            <a:pPr eaLnBrk="1" hangingPunct="1"/>
            <a:r>
              <a:rPr lang="zh-CN" altLang="en-US"/>
              <a:t>第一台微型计算机：</a:t>
            </a:r>
            <a:r>
              <a:rPr lang="en-US" altLang="zh-CN"/>
              <a:t>Altair 8800 </a:t>
            </a:r>
            <a:endParaRPr lang="en-US" altLang="zh-CN"/>
          </a:p>
        </p:txBody>
      </p:sp>
      <p:sp>
        <p:nvSpPr>
          <p:cNvPr id="537603" name="Rectangle 3"/>
          <p:cNvSpPr>
            <a:spLocks noGrp="1" noChangeArrowheads="1"/>
          </p:cNvSpPr>
          <p:nvPr>
            <p:ph idx="1"/>
          </p:nvPr>
        </p:nvSpPr>
        <p:spPr>
          <a:xfrm>
            <a:off x="6004912" y="1580672"/>
            <a:ext cx="5247456" cy="4704767"/>
          </a:xfrm>
        </p:spPr>
        <p:txBody>
          <a:bodyPr>
            <a:normAutofit fontScale="92500"/>
          </a:bodyPr>
          <a:lstStyle/>
          <a:p>
            <a:pPr algn="just" eaLnBrk="1" hangingPunct="1">
              <a:lnSpc>
                <a:spcPct val="150000"/>
              </a:lnSpc>
            </a:pPr>
            <a:r>
              <a:rPr lang="en-US" altLang="zh-CN" dirty="0">
                <a:latin typeface="华文新魏" panose="02010800040101010101" pitchFamily="2" charset="-122"/>
              </a:rPr>
              <a:t>1975</a:t>
            </a:r>
            <a:r>
              <a:rPr lang="zh-CN" altLang="en-US" dirty="0">
                <a:latin typeface="华文新魏" panose="02010800040101010101" pitchFamily="2" charset="-122"/>
              </a:rPr>
              <a:t>年</a:t>
            </a:r>
            <a:r>
              <a:rPr lang="en-US" altLang="zh-CN" dirty="0">
                <a:latin typeface="华文新魏" panose="02010800040101010101" pitchFamily="2" charset="-122"/>
              </a:rPr>
              <a:t>4</a:t>
            </a:r>
            <a:r>
              <a:rPr lang="zh-CN" altLang="en-US" dirty="0">
                <a:latin typeface="华文新魏" panose="02010800040101010101" pitchFamily="2" charset="-122"/>
              </a:rPr>
              <a:t>月，</a:t>
            </a:r>
            <a:r>
              <a:rPr lang="en-US" altLang="zh-CN" dirty="0">
                <a:latin typeface="华文新魏" panose="02010800040101010101" pitchFamily="2" charset="-122"/>
              </a:rPr>
              <a:t>MITS</a:t>
            </a:r>
            <a:r>
              <a:rPr lang="zh-CN" altLang="en-US" dirty="0">
                <a:latin typeface="华文新魏" panose="02010800040101010101" pitchFamily="2" charset="-122"/>
              </a:rPr>
              <a:t>发布第一个通用型</a:t>
            </a:r>
            <a:r>
              <a:rPr lang="en-US" altLang="zh-CN" dirty="0">
                <a:latin typeface="华文新魏" panose="02010800040101010101" pitchFamily="2" charset="-122"/>
              </a:rPr>
              <a:t>Altair 8800</a:t>
            </a:r>
            <a:r>
              <a:rPr lang="zh-CN" altLang="en-US" dirty="0">
                <a:latin typeface="华文新魏" panose="02010800040101010101" pitchFamily="2" charset="-122"/>
              </a:rPr>
              <a:t>，售价</a:t>
            </a:r>
            <a:r>
              <a:rPr lang="en-US" altLang="zh-CN" dirty="0">
                <a:latin typeface="华文新魏" panose="02010800040101010101" pitchFamily="2" charset="-122"/>
              </a:rPr>
              <a:t>375</a:t>
            </a:r>
            <a:r>
              <a:rPr lang="zh-CN" altLang="en-US" dirty="0">
                <a:latin typeface="华文新魏" panose="02010800040101010101" pitchFamily="2" charset="-122"/>
              </a:rPr>
              <a:t>美元，带有</a:t>
            </a:r>
            <a:r>
              <a:rPr lang="en-US" altLang="zh-CN" dirty="0">
                <a:latin typeface="华文新魏" panose="02010800040101010101" pitchFamily="2" charset="-122"/>
              </a:rPr>
              <a:t>1KB</a:t>
            </a:r>
            <a:r>
              <a:rPr lang="zh-CN" altLang="en-US" dirty="0">
                <a:latin typeface="华文新魏" panose="02010800040101010101" pitchFamily="2" charset="-122"/>
              </a:rPr>
              <a:t>存储器。这是世界上第一台微型计算机。 </a:t>
            </a:r>
            <a:endParaRPr lang="zh-CN" altLang="en-US" dirty="0">
              <a:latin typeface="华文新魏" panose="02010800040101010101" pitchFamily="2" charset="-122"/>
            </a:endParaRPr>
          </a:p>
          <a:p>
            <a:pPr eaLnBrk="1" hangingPunct="1">
              <a:lnSpc>
                <a:spcPct val="150000"/>
              </a:lnSpc>
            </a:pPr>
            <a:r>
              <a:rPr lang="en-US" altLang="zh-CN" dirty="0">
                <a:latin typeface="华文新魏" panose="02010800040101010101" pitchFamily="2" charset="-122"/>
              </a:rPr>
              <a:t>Altair</a:t>
            </a:r>
            <a:r>
              <a:rPr lang="zh-CN" altLang="en-US" dirty="0">
                <a:latin typeface="华文新魏" panose="02010800040101010101" pitchFamily="2" charset="-122"/>
              </a:rPr>
              <a:t>定位在青年电脑迷市场 </a:t>
            </a:r>
            <a:endParaRPr lang="zh-CN" altLang="en-US" dirty="0">
              <a:latin typeface="华文新魏" panose="02010800040101010101" pitchFamily="2" charset="-122"/>
            </a:endParaRPr>
          </a:p>
          <a:p>
            <a:pPr eaLnBrk="1" hangingPunct="1">
              <a:lnSpc>
                <a:spcPct val="150000"/>
              </a:lnSpc>
            </a:pPr>
            <a:r>
              <a:rPr lang="en-US" altLang="zh-CN" b="1" dirty="0">
                <a:solidFill>
                  <a:srgbClr val="C00000"/>
                </a:solidFill>
                <a:latin typeface="华文新魏" panose="02010800040101010101" pitchFamily="2" charset="-122"/>
              </a:rPr>
              <a:t>Paul Allen</a:t>
            </a:r>
            <a:r>
              <a:rPr lang="zh-CN" altLang="en-US" dirty="0">
                <a:latin typeface="华文新魏" panose="02010800040101010101" pitchFamily="2" charset="-122"/>
              </a:rPr>
              <a:t>和</a:t>
            </a:r>
            <a:r>
              <a:rPr lang="en-US" altLang="zh-CN" b="1" dirty="0">
                <a:solidFill>
                  <a:srgbClr val="C00000"/>
                </a:solidFill>
                <a:latin typeface="华文新魏" panose="02010800040101010101" pitchFamily="2" charset="-122"/>
              </a:rPr>
              <a:t>Bill Gates</a:t>
            </a:r>
            <a:r>
              <a:rPr lang="zh-CN" altLang="en-US" dirty="0">
                <a:latin typeface="华文新魏" panose="02010800040101010101" pitchFamily="2" charset="-122"/>
              </a:rPr>
              <a:t>在三周内为</a:t>
            </a:r>
            <a:r>
              <a:rPr lang="en-US" altLang="zh-CN" dirty="0">
                <a:latin typeface="华文新魏" panose="02010800040101010101" pitchFamily="2" charset="-122"/>
              </a:rPr>
              <a:t>Altair</a:t>
            </a:r>
            <a:r>
              <a:rPr lang="zh-CN" altLang="en-US" dirty="0">
                <a:latin typeface="华文新魏" panose="02010800040101010101" pitchFamily="2" charset="-122"/>
              </a:rPr>
              <a:t>开发出</a:t>
            </a:r>
            <a:r>
              <a:rPr lang="en-US" altLang="zh-CN" dirty="0">
                <a:latin typeface="华文新魏" panose="02010800040101010101" pitchFamily="2" charset="-122"/>
              </a:rPr>
              <a:t>BASIC</a:t>
            </a:r>
            <a:r>
              <a:rPr lang="zh-CN" altLang="en-US" dirty="0">
                <a:latin typeface="华文新魏" panose="02010800040101010101" pitchFamily="2" charset="-122"/>
              </a:rPr>
              <a:t>语言，</a:t>
            </a:r>
            <a:r>
              <a:rPr lang="en-US" altLang="zh-CN" dirty="0">
                <a:latin typeface="华文新魏" panose="02010800040101010101" pitchFamily="2" charset="-122"/>
              </a:rPr>
              <a:t>MITS</a:t>
            </a:r>
            <a:r>
              <a:rPr lang="zh-CN" altLang="en-US" dirty="0">
                <a:latin typeface="华文新魏" panose="02010800040101010101" pitchFamily="2" charset="-122"/>
              </a:rPr>
              <a:t>成为两个未来富翁的第一个客户 。</a:t>
            </a:r>
            <a:endParaRPr lang="zh-CN" altLang="en-US" dirty="0">
              <a:latin typeface="华文新魏" panose="02010800040101010101" pitchFamily="2" charset="-122"/>
            </a:endParaRPr>
          </a:p>
        </p:txBody>
      </p:sp>
      <p:pic>
        <p:nvPicPr>
          <p:cNvPr id="537604" name="Picture 4"/>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603">
                                            <p:txEl>
                                              <p:pRg st="0" end="0"/>
                                            </p:txEl>
                                          </p:spTgt>
                                        </p:tgtEl>
                                        <p:attrNameLst>
                                          <p:attrName>style.visibility</p:attrName>
                                        </p:attrNameLst>
                                      </p:cBhvr>
                                      <p:to>
                                        <p:strVal val="visible"/>
                                      </p:to>
                                    </p:set>
                                    <p:anim calcmode="lin" valueType="num">
                                      <p:cBhvr additive="base">
                                        <p:cTn id="7"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1" end="1"/>
                                            </p:txEl>
                                          </p:spTgt>
                                        </p:tgtEl>
                                        <p:attrNameLst>
                                          <p:attrName>style.visibility</p:attrName>
                                        </p:attrNameLst>
                                      </p:cBhvr>
                                      <p:to>
                                        <p:strVal val="visible"/>
                                      </p:to>
                                    </p:set>
                                    <p:anim calcmode="lin" valueType="num">
                                      <p:cBhvr additive="base">
                                        <p:cTn id="13"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2" end="2"/>
                                            </p:txEl>
                                          </p:spTgt>
                                        </p:tgtEl>
                                        <p:attrNameLst>
                                          <p:attrName>style.visibility</p:attrName>
                                        </p:attrNameLst>
                                      </p:cBhvr>
                                      <p:to>
                                        <p:strVal val="visible"/>
                                      </p:to>
                                    </p:set>
                                    <p:anim calcmode="lin" valueType="num">
                                      <p:cBhvr additive="base">
                                        <p:cTn id="19"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Altair 8800</a:t>
            </a:r>
            <a:endParaRPr lang="zh-CN" altLang="en-US" dirty="0"/>
          </a:p>
        </p:txBody>
      </p:sp>
      <p:pic>
        <p:nvPicPr>
          <p:cNvPr id="5" name="内容占位符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2063552" y="975321"/>
            <a:ext cx="3888432" cy="5500117"/>
          </a:xfrm>
        </p:spPr>
      </p:pic>
      <p:sp>
        <p:nvSpPr>
          <p:cNvPr id="4" name="灯片编号占位符 3"/>
          <p:cNvSpPr>
            <a:spLocks noGrp="1"/>
          </p:cNvSpPr>
          <p:nvPr>
            <p:ph type="sldNum" sz="quarter" idx="4294967295"/>
          </p:nvPr>
        </p:nvSpPr>
        <p:spPr>
          <a:xfrm>
            <a:off x="9448800" y="6356350"/>
            <a:ext cx="2743200" cy="365125"/>
          </a:xfrm>
        </p:spPr>
        <p:txBody>
          <a:bodyPr/>
          <a:lstStyle/>
          <a:p>
            <a:pPr algn="r" fontAlgn="base">
              <a:spcBef>
                <a:spcPct val="0"/>
              </a:spcBef>
              <a:spcAft>
                <a:spcPct val="0"/>
              </a:spcAft>
              <a:defRPr/>
            </a:pPr>
            <a:r>
              <a:rPr lang="en-US" altLang="zh-CN" sz="1400" i="1">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008" y="995411"/>
            <a:ext cx="4176464" cy="54800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487822" y="257614"/>
            <a:ext cx="10515600" cy="617641"/>
          </a:xfrm>
        </p:spPr>
        <p:txBody>
          <a:bodyPr/>
          <a:lstStyle/>
          <a:p>
            <a:pPr eaLnBrk="1" hangingPunct="1"/>
            <a:r>
              <a:rPr lang="en-US" altLang="zh-CN"/>
              <a:t>Z80</a:t>
            </a:r>
            <a:r>
              <a:rPr lang="zh-CN" altLang="en-US"/>
              <a:t>微处理器 </a:t>
            </a:r>
            <a:endParaRPr lang="zh-CN" altLang="en-US"/>
          </a:p>
        </p:txBody>
      </p:sp>
      <p:sp>
        <p:nvSpPr>
          <p:cNvPr id="80900" name="Rectangle 3"/>
          <p:cNvSpPr>
            <a:spLocks noGrp="1" noChangeArrowheads="1"/>
          </p:cNvSpPr>
          <p:nvPr>
            <p:ph idx="1"/>
          </p:nvPr>
        </p:nvSpPr>
        <p:spPr>
          <a:xfrm>
            <a:off x="574158" y="980728"/>
            <a:ext cx="9636642" cy="4267200"/>
          </a:xfrm>
        </p:spPr>
        <p:txBody>
          <a:bodyPr/>
          <a:lstStyle/>
          <a:p>
            <a:pPr eaLnBrk="1" hangingPunct="1"/>
            <a:r>
              <a:rPr lang="en-US" altLang="zh-CN" dirty="0" err="1"/>
              <a:t>Zilog</a:t>
            </a:r>
            <a:r>
              <a:rPr lang="zh-CN" altLang="en-US" dirty="0"/>
              <a:t>公司于</a:t>
            </a:r>
            <a:r>
              <a:rPr lang="en-US" altLang="zh-CN" dirty="0"/>
              <a:t>1976</a:t>
            </a:r>
            <a:r>
              <a:rPr lang="zh-CN" altLang="en-US" dirty="0"/>
              <a:t>年开发的</a:t>
            </a:r>
            <a:r>
              <a:rPr lang="en-US" altLang="zh-CN" dirty="0"/>
              <a:t>Z80</a:t>
            </a:r>
            <a:r>
              <a:rPr lang="zh-CN" altLang="en-US" dirty="0"/>
              <a:t>微处理器，广泛用于微型计算机和工业自动控制设备。</a:t>
            </a:r>
            <a:endParaRPr lang="en-US" altLang="zh-CN" dirty="0"/>
          </a:p>
          <a:p>
            <a:pPr eaLnBrk="1" hangingPunct="1"/>
            <a:r>
              <a:rPr lang="en-US" altLang="zh-CN" dirty="0" err="1"/>
              <a:t>Zilog</a:t>
            </a:r>
            <a:r>
              <a:rPr lang="zh-CN" altLang="en-US" dirty="0"/>
              <a:t>、</a:t>
            </a:r>
            <a:r>
              <a:rPr lang="en-US" altLang="zh-CN" dirty="0"/>
              <a:t>Motorola</a:t>
            </a:r>
            <a:r>
              <a:rPr lang="zh-CN" altLang="en-US" dirty="0"/>
              <a:t>、</a:t>
            </a:r>
            <a:r>
              <a:rPr lang="en-US" altLang="zh-CN" dirty="0"/>
              <a:t>Intel</a:t>
            </a:r>
            <a:r>
              <a:rPr lang="zh-CN" altLang="en-US" dirty="0"/>
              <a:t>在微处理器领域三足鼎立。</a:t>
            </a:r>
            <a:endParaRPr lang="zh-CN" altLang="en-US" dirty="0"/>
          </a:p>
        </p:txBody>
      </p:sp>
      <p:sp>
        <p:nvSpPr>
          <p:cNvPr id="7" name="灯片编号占位符 3"/>
          <p:cNvSpPr>
            <a:spLocks noGrp="1"/>
          </p:cNvSpPr>
          <p:nvPr>
            <p:ph type="sldNum" sz="quarter" idx="4294967295"/>
          </p:nvPr>
        </p:nvSpPr>
        <p:spPr>
          <a:xfrm>
            <a:off x="11176635" y="6237605"/>
            <a:ext cx="1015365"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dirty="0">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pic>
        <p:nvPicPr>
          <p:cNvPr id="9218" name="Picture 2" descr="See the source image"/>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25056" y="3114328"/>
            <a:ext cx="4941888" cy="2794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8086  </a:t>
            </a:r>
            <a:r>
              <a:rPr lang="zh-CN" altLang="en-US" dirty="0"/>
              <a:t>第三代微处理器</a:t>
            </a:r>
            <a:endParaRPr lang="zh-CN" altLang="en-US" dirty="0"/>
          </a:p>
        </p:txBody>
      </p:sp>
      <p:sp>
        <p:nvSpPr>
          <p:cNvPr id="3" name="内容占位符 2"/>
          <p:cNvSpPr>
            <a:spLocks noGrp="1"/>
          </p:cNvSpPr>
          <p:nvPr>
            <p:ph idx="1"/>
          </p:nvPr>
        </p:nvSpPr>
        <p:spPr>
          <a:xfrm>
            <a:off x="487822" y="942764"/>
            <a:ext cx="10662778" cy="5637024"/>
          </a:xfrm>
        </p:spPr>
        <p:txBody>
          <a:bodyPr/>
          <a:lstStyle/>
          <a:p>
            <a:pPr algn="just"/>
            <a:r>
              <a:rPr lang="en-US" altLang="zh-CN" dirty="0">
                <a:latin typeface="华文新魏" panose="02010800040101010101" pitchFamily="2" charset="-122"/>
              </a:rPr>
              <a:t>1978</a:t>
            </a:r>
            <a:r>
              <a:rPr lang="zh-CN" altLang="en-US" dirty="0">
                <a:latin typeface="华文新魏" panose="02010800040101010101" pitchFamily="2" charset="-122"/>
              </a:rPr>
              <a:t>年，</a:t>
            </a:r>
            <a:r>
              <a:rPr lang="en-US" altLang="zh-CN" dirty="0">
                <a:latin typeface="华文新魏" panose="02010800040101010101" pitchFamily="2" charset="-122"/>
              </a:rPr>
              <a:t>Intel</a:t>
            </a:r>
            <a:r>
              <a:rPr lang="zh-CN" altLang="en-US" dirty="0">
                <a:latin typeface="华文新魏" panose="02010800040101010101" pitchFamily="2" charset="-122"/>
              </a:rPr>
              <a:t>推出</a:t>
            </a:r>
            <a:r>
              <a:rPr lang="en-US" altLang="zh-CN" dirty="0">
                <a:latin typeface="华文新魏" panose="02010800040101010101" pitchFamily="2" charset="-122"/>
              </a:rPr>
              <a:t>4.77MHz</a:t>
            </a:r>
            <a:r>
              <a:rPr lang="zh-CN" altLang="en-US" dirty="0">
                <a:latin typeface="华文新魏" panose="02010800040101010101" pitchFamily="2" charset="-122"/>
              </a:rPr>
              <a:t>的</a:t>
            </a:r>
            <a:r>
              <a:rPr lang="en-US" altLang="zh-CN" dirty="0">
                <a:latin typeface="华文新魏" panose="02010800040101010101" pitchFamily="2" charset="-122"/>
              </a:rPr>
              <a:t>8086</a:t>
            </a:r>
            <a:r>
              <a:rPr lang="zh-CN" altLang="en-US" dirty="0">
                <a:latin typeface="华文新魏" panose="02010800040101010101" pitchFamily="2" charset="-122"/>
              </a:rPr>
              <a:t>微处理器，标志着第三代微处理器问世。</a:t>
            </a:r>
            <a:endParaRPr lang="zh-CN" altLang="en-US" dirty="0">
              <a:latin typeface="华文新魏" panose="02010800040101010101" pitchFamily="2" charset="-122"/>
            </a:endParaRPr>
          </a:p>
          <a:p>
            <a:pPr algn="just"/>
            <a:r>
              <a:rPr lang="zh-CN" altLang="en-US" dirty="0">
                <a:latin typeface="华文新魏" panose="02010800040101010101" pitchFamily="2" charset="-122"/>
              </a:rPr>
              <a:t>它采用</a:t>
            </a:r>
            <a:r>
              <a:rPr lang="en-US" altLang="zh-CN" dirty="0">
                <a:latin typeface="华文新魏" panose="02010800040101010101" pitchFamily="2" charset="-122"/>
              </a:rPr>
              <a:t>16</a:t>
            </a:r>
            <a:r>
              <a:rPr lang="zh-CN" altLang="en-US" dirty="0">
                <a:latin typeface="华文新魏" panose="02010800040101010101" pitchFamily="2" charset="-122"/>
              </a:rPr>
              <a:t>位寄存器、</a:t>
            </a:r>
            <a:r>
              <a:rPr lang="en-US" altLang="zh-CN" dirty="0">
                <a:latin typeface="华文新魏" panose="02010800040101010101" pitchFamily="2" charset="-122"/>
              </a:rPr>
              <a:t>16</a:t>
            </a:r>
            <a:r>
              <a:rPr lang="zh-CN" altLang="en-US" dirty="0">
                <a:latin typeface="华文新魏" panose="02010800040101010101" pitchFamily="2" charset="-122"/>
              </a:rPr>
              <a:t>位数据总线和</a:t>
            </a:r>
            <a:r>
              <a:rPr lang="en-US" altLang="zh-CN" dirty="0">
                <a:latin typeface="华文新魏" panose="02010800040101010101" pitchFamily="2" charset="-122"/>
              </a:rPr>
              <a:t>29000</a:t>
            </a:r>
            <a:r>
              <a:rPr lang="zh-CN" altLang="en-US" dirty="0">
                <a:latin typeface="华文新魏" panose="02010800040101010101" pitchFamily="2" charset="-122"/>
              </a:rPr>
              <a:t>个</a:t>
            </a:r>
            <a:r>
              <a:rPr lang="en-US" altLang="zh-CN" dirty="0">
                <a:latin typeface="华文新魏" panose="02010800040101010101" pitchFamily="2" charset="-122"/>
              </a:rPr>
              <a:t>3</a:t>
            </a:r>
            <a:r>
              <a:rPr lang="zh-CN" altLang="en-US" dirty="0">
                <a:latin typeface="华文新魏" panose="02010800040101010101" pitchFamily="2" charset="-122"/>
              </a:rPr>
              <a:t>微米技术的晶体管，售价</a:t>
            </a:r>
            <a:r>
              <a:rPr lang="en-US" altLang="zh-CN" dirty="0">
                <a:latin typeface="华文新魏" panose="02010800040101010101" pitchFamily="2" charset="-122"/>
              </a:rPr>
              <a:t>360</a:t>
            </a:r>
            <a:r>
              <a:rPr lang="zh-CN" altLang="en-US" dirty="0">
                <a:latin typeface="华文新魏" panose="02010800040101010101" pitchFamily="2" charset="-122"/>
              </a:rPr>
              <a:t>美元。</a:t>
            </a:r>
            <a:r>
              <a:rPr lang="zh-CN" altLang="en-US" dirty="0"/>
              <a:t> </a:t>
            </a:r>
            <a:endParaRPr lang="zh-CN" altLang="en-US" dirty="0"/>
          </a:p>
          <a:p>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663700" y="3239939"/>
            <a:ext cx="4432300" cy="2954867"/>
          </a:xfrm>
          <a:prstGeom prst="rect">
            <a:avLst/>
          </a:prstGeom>
        </p:spPr>
      </p:pic>
      <p:pic>
        <p:nvPicPr>
          <p:cNvPr id="9" name="图片 8"/>
          <p:cNvPicPr>
            <a:picLocks noChangeAspect="1"/>
          </p:cNvPicPr>
          <p:nvPr/>
        </p:nvPicPr>
        <p:blipFill>
          <a:blip r:embed="rId2"/>
          <a:stretch>
            <a:fillRect/>
          </a:stretch>
        </p:blipFill>
        <p:spPr>
          <a:xfrm rot="5400000">
            <a:off x="7412376" y="2961746"/>
            <a:ext cx="3375736" cy="32879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lnSpc>
                <a:spcPct val="150000"/>
              </a:lnSpc>
            </a:pPr>
            <a:r>
              <a:rPr lang="en-US" altLang="zh-CN" sz="2400" dirty="0">
                <a:latin typeface="华文新魏" panose="02010800040101010101" pitchFamily="2" charset="-122"/>
              </a:rPr>
              <a:t>1976</a:t>
            </a:r>
            <a:r>
              <a:rPr lang="zh-CN" altLang="en-US" sz="2400" dirty="0">
                <a:latin typeface="华文新魏" panose="02010800040101010101" pitchFamily="2" charset="-122"/>
              </a:rPr>
              <a:t>年</a:t>
            </a:r>
            <a:r>
              <a:rPr lang="en-US" altLang="zh-CN" sz="2400" dirty="0">
                <a:latin typeface="华文新魏" panose="02010800040101010101" pitchFamily="2" charset="-122"/>
              </a:rPr>
              <a:t>3</a:t>
            </a:r>
            <a:r>
              <a:rPr lang="zh-CN" altLang="en-US" sz="2400" dirty="0">
                <a:latin typeface="华文新魏" panose="02010800040101010101" pitchFamily="2" charset="-122"/>
              </a:rPr>
              <a:t>月，</a:t>
            </a:r>
            <a:r>
              <a:rPr lang="en-US" altLang="zh-CN" sz="2400" dirty="0">
                <a:latin typeface="华文新魏" panose="02010800040101010101" pitchFamily="2" charset="-122"/>
              </a:rPr>
              <a:t>Steve Wozniak</a:t>
            </a:r>
            <a:r>
              <a:rPr lang="zh-CN" altLang="en-US" sz="2400" dirty="0">
                <a:latin typeface="华文新魏" panose="02010800040101010101" pitchFamily="2" charset="-122"/>
              </a:rPr>
              <a:t>和</a:t>
            </a:r>
            <a:r>
              <a:rPr lang="en-US" altLang="zh-CN" sz="2400" dirty="0">
                <a:latin typeface="华文新魏" panose="02010800040101010101" pitchFamily="2" charset="-122"/>
              </a:rPr>
              <a:t>Steve Jobs</a:t>
            </a:r>
            <a:r>
              <a:rPr lang="zh-CN" altLang="en-US" sz="2400" dirty="0">
                <a:latin typeface="华文新魏" panose="02010800040101010101" pitchFamily="2" charset="-122"/>
              </a:rPr>
              <a:t>开发出微型计算机</a:t>
            </a:r>
            <a:r>
              <a:rPr lang="en-US" altLang="zh-CN" sz="2400" dirty="0">
                <a:latin typeface="华文新魏" panose="02010800040101010101" pitchFamily="2" charset="-122"/>
              </a:rPr>
              <a:t>Apple I</a:t>
            </a:r>
            <a:r>
              <a:rPr lang="zh-CN" altLang="en-US" sz="2400" dirty="0">
                <a:latin typeface="华文新魏" panose="02010800040101010101" pitchFamily="2" charset="-122"/>
              </a:rPr>
              <a:t>，愚人节成立了</a:t>
            </a:r>
            <a:r>
              <a:rPr lang="en-US" altLang="zh-CN" sz="2400" dirty="0">
                <a:latin typeface="华文新魏" panose="02010800040101010101" pitchFamily="2" charset="-122"/>
              </a:rPr>
              <a:t>Apple</a:t>
            </a:r>
            <a:r>
              <a:rPr lang="zh-CN" altLang="en-US" sz="2400" dirty="0">
                <a:latin typeface="华文新魏" panose="02010800040101010101" pitchFamily="2" charset="-122"/>
              </a:rPr>
              <a:t>公司。 </a:t>
            </a:r>
            <a:endParaRPr lang="zh-CN" altLang="en-US" sz="2400" dirty="0">
              <a:latin typeface="华文新魏" panose="02010800040101010101" pitchFamily="2" charset="-122"/>
            </a:endParaRPr>
          </a:p>
          <a:p>
            <a:pPr algn="just">
              <a:lnSpc>
                <a:spcPct val="150000"/>
              </a:lnSpc>
            </a:pPr>
            <a:r>
              <a:rPr lang="en-US" altLang="zh-CN" sz="2400" dirty="0">
                <a:latin typeface="华文新魏" panose="02010800040101010101" pitchFamily="2" charset="-122"/>
              </a:rPr>
              <a:t>Apple II</a:t>
            </a:r>
            <a:r>
              <a:rPr lang="zh-CN" altLang="en-US" sz="2400" dirty="0">
                <a:latin typeface="华文新魏" panose="02010800040101010101" pitchFamily="2" charset="-122"/>
              </a:rPr>
              <a:t>是第一个带彩色图形的个人计算机，售价</a:t>
            </a:r>
            <a:r>
              <a:rPr lang="en-US" altLang="zh-CN" sz="2400" dirty="0">
                <a:latin typeface="华文新魏" panose="02010800040101010101" pitchFamily="2" charset="-122"/>
              </a:rPr>
              <a:t>1300</a:t>
            </a:r>
            <a:r>
              <a:rPr lang="zh-CN" altLang="en-US" sz="2400" dirty="0">
                <a:latin typeface="华文新魏" panose="02010800040101010101" pitchFamily="2" charset="-122"/>
              </a:rPr>
              <a:t>美元。</a:t>
            </a:r>
            <a:r>
              <a:rPr lang="en-US" altLang="zh-CN" sz="2400" dirty="0">
                <a:latin typeface="华文新魏" panose="02010800040101010101" pitchFamily="2" charset="-122"/>
              </a:rPr>
              <a:t>Apple II</a:t>
            </a:r>
            <a:r>
              <a:rPr lang="zh-CN" altLang="en-US" sz="2400" dirty="0">
                <a:latin typeface="华文新魏" panose="02010800040101010101" pitchFamily="2" charset="-122"/>
              </a:rPr>
              <a:t>及其系列改进机型风靡一时，使</a:t>
            </a:r>
            <a:r>
              <a:rPr lang="en-US" altLang="zh-CN" sz="2400" dirty="0">
                <a:latin typeface="华文新魏" panose="02010800040101010101" pitchFamily="2" charset="-122"/>
              </a:rPr>
              <a:t>Apple</a:t>
            </a:r>
            <a:r>
              <a:rPr lang="zh-CN" altLang="en-US" sz="2400" dirty="0">
                <a:latin typeface="华文新魏" panose="02010800040101010101" pitchFamily="2" charset="-122"/>
              </a:rPr>
              <a:t>成为微型机时代最成功的计算机公司。 </a:t>
            </a:r>
            <a:endParaRPr lang="zh-CN" altLang="en-US" sz="2400" dirty="0">
              <a:latin typeface="华文新魏" panose="02010800040101010101" pitchFamily="2" charset="-122"/>
            </a:endParaRPr>
          </a:p>
          <a:p>
            <a:pPr algn="just"/>
            <a:endParaRPr lang="zh-CN" altLang="en-US" dirty="0"/>
          </a:p>
        </p:txBody>
      </p:sp>
      <p:pic>
        <p:nvPicPr>
          <p:cNvPr id="6" name="Picture 7" descr="输出向导-1"/>
          <p:cNvPicPr>
            <a:picLocks noChangeAspect="1" noChangeArrowheads="1"/>
          </p:cNvPicPr>
          <p:nvPr/>
        </p:nvPicPr>
        <p:blipFill>
          <a:blip r:embed="rId1" cstate="print"/>
          <a:srcRect/>
          <a:stretch>
            <a:fillRect/>
          </a:stretch>
        </p:blipFill>
        <p:spPr bwMode="auto">
          <a:xfrm>
            <a:off x="2003240" y="4228245"/>
            <a:ext cx="1648010" cy="2060013"/>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13412" y="4352404"/>
            <a:ext cx="2880320" cy="1784199"/>
          </a:xfrm>
          <a:prstGeom prst="rect">
            <a:avLst/>
          </a:prstGeom>
          <a:noFill/>
        </p:spPr>
      </p:pic>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8543361" y="1297938"/>
            <a:ext cx="3085747" cy="2463338"/>
          </a:xfrm>
          <a:prstGeom prst="rect">
            <a:avLst/>
          </a:prstGeom>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8151511" y="4062121"/>
            <a:ext cx="3477597" cy="2364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1981-PC</a:t>
            </a:r>
            <a:r>
              <a:rPr lang="zh-CN" altLang="en-US" dirty="0"/>
              <a:t>元年</a:t>
            </a:r>
            <a:endParaRPr lang="zh-CN" altLang="en-US" dirty="0"/>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endParaRPr lang="zh-CN" altLang="en-US" dirty="0"/>
          </a:p>
          <a:p>
            <a:pPr>
              <a:lnSpc>
                <a:spcPct val="150000"/>
              </a:lnSpc>
            </a:pPr>
            <a:r>
              <a:rPr lang="en-US" altLang="zh-CN" dirty="0"/>
              <a:t>IBM</a:t>
            </a:r>
            <a:r>
              <a:rPr lang="zh-CN" altLang="en-US" dirty="0"/>
              <a:t>将其命名为</a:t>
            </a:r>
            <a:r>
              <a:rPr lang="en-US" altLang="zh-CN" b="1" dirty="0">
                <a:solidFill>
                  <a:srgbClr val="18978B"/>
                </a:solidFill>
              </a:rPr>
              <a:t>Personal Computer</a:t>
            </a:r>
            <a:endParaRPr lang="en-US" altLang="zh-CN" b="1" dirty="0">
              <a:solidFill>
                <a:srgbClr val="18978B"/>
              </a:solidFill>
            </a:endParaRPr>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endParaRPr lang="en-US" altLang="zh-CN" dirty="0"/>
          </a:p>
          <a:p>
            <a:pPr>
              <a:lnSpc>
                <a:spcPct val="150000"/>
              </a:lnSpc>
            </a:pPr>
            <a:r>
              <a:rPr lang="en-US" altLang="zh-CN" dirty="0"/>
              <a:t>OS</a:t>
            </a:r>
            <a:r>
              <a:rPr lang="zh-CN" altLang="en-US" dirty="0"/>
              <a:t>：</a:t>
            </a:r>
            <a:r>
              <a:rPr lang="en-US" altLang="zh-CN" dirty="0"/>
              <a:t>Microsoft MS-DOS</a:t>
            </a:r>
            <a:endParaRPr lang="en-US" altLang="zh-CN" dirty="0"/>
          </a:p>
          <a:p>
            <a:endParaRPr lang="zh-CN" altLang="en-US" dirty="0"/>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6184900" y="2630382"/>
            <a:ext cx="5156200" cy="376928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487822" y="257614"/>
            <a:ext cx="10515600" cy="617641"/>
          </a:xfrm>
        </p:spPr>
        <p:txBody>
          <a:bodyPr/>
          <a:lstStyle/>
          <a:p>
            <a:pPr eaLnBrk="1" hangingPunct="1"/>
            <a:r>
              <a:rPr lang="zh-CN" altLang="en-US"/>
              <a:t>计算机的发展日新月异</a:t>
            </a:r>
            <a:endParaRPr lang="zh-CN" altLang="en-US"/>
          </a:p>
        </p:txBody>
      </p:sp>
      <p:sp>
        <p:nvSpPr>
          <p:cNvPr id="84996" name="Rectangle 3"/>
          <p:cNvSpPr>
            <a:spLocks noGrp="1" noChangeArrowheads="1"/>
          </p:cNvSpPr>
          <p:nvPr>
            <p:ph idx="1"/>
          </p:nvPr>
        </p:nvSpPr>
        <p:spPr/>
        <p:txBody>
          <a:bodyPr/>
          <a:lstStyle/>
          <a:p>
            <a:pPr eaLnBrk="1" hangingPunct="1">
              <a:lnSpc>
                <a:spcPct val="150000"/>
              </a:lnSpc>
            </a:pPr>
            <a:r>
              <a:rPr lang="zh-CN" altLang="en-US" dirty="0"/>
              <a:t>从</a:t>
            </a:r>
            <a:r>
              <a:rPr lang="en-US" altLang="zh-CN" dirty="0"/>
              <a:t>CPU</a:t>
            </a:r>
            <a:r>
              <a:rPr lang="zh-CN" altLang="en-US" dirty="0"/>
              <a:t>的发展来看 </a:t>
            </a:r>
            <a:endParaRPr lang="zh-CN" altLang="en-US" dirty="0"/>
          </a:p>
          <a:p>
            <a:pPr lvl="1">
              <a:lnSpc>
                <a:spcPct val="150000"/>
              </a:lnSpc>
            </a:pPr>
            <a:r>
              <a:rPr lang="en-US" altLang="zh-CN" dirty="0"/>
              <a:t>4004</a:t>
            </a:r>
            <a:r>
              <a:rPr lang="zh-CN" altLang="en-US" dirty="0"/>
              <a:t>－</a:t>
            </a:r>
            <a:r>
              <a:rPr lang="en-US" altLang="zh-CN" dirty="0"/>
              <a:t>&gt;8008-&gt;8086-&gt;8088-&gt;80186-&gt;80286-&gt;80386-&gt;80486-586-&gt;</a:t>
            </a:r>
            <a:r>
              <a:rPr lang="en-US" altLang="zh-CN" dirty="0" err="1"/>
              <a:t>pentium</a:t>
            </a:r>
            <a:r>
              <a:rPr lang="en-US" altLang="zh-CN" dirty="0"/>
              <a:t>-&gt;PII-&gt;PIII-&gt;P4-&gt;Core2  ……</a:t>
            </a:r>
            <a:endParaRPr lang="en-US" altLang="zh-CN" dirty="0"/>
          </a:p>
          <a:p>
            <a:pPr eaLnBrk="1" hangingPunct="1">
              <a:lnSpc>
                <a:spcPct val="150000"/>
              </a:lnSpc>
            </a:pPr>
            <a:r>
              <a:rPr lang="zh-CN" altLang="en-US" dirty="0"/>
              <a:t>从计算机的规模，运算速度上看，</a:t>
            </a:r>
            <a:endParaRPr lang="zh-CN" altLang="en-US" dirty="0"/>
          </a:p>
          <a:p>
            <a:pPr lvl="1" eaLnBrk="1" hangingPunct="1">
              <a:lnSpc>
                <a:spcPct val="150000"/>
              </a:lnSpc>
            </a:pPr>
            <a:r>
              <a:rPr lang="zh-CN" altLang="en-US" dirty="0"/>
              <a:t>巨型机、大型机、中型机、小型机、微型机、单片机</a:t>
            </a:r>
            <a:endParaRPr lang="zh-CN" altLang="en-US" dirty="0"/>
          </a:p>
          <a:p>
            <a:pPr eaLnBrk="1" hangingPunct="1"/>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1621</a:t>
            </a:r>
            <a:r>
              <a:rPr lang="zh-CN" altLang="en-US" dirty="0"/>
              <a:t>年冈特计算尺</a:t>
            </a:r>
            <a:endParaRPr lang="zh-CN" altLang="en-US" dirty="0"/>
          </a:p>
        </p:txBody>
      </p:sp>
      <p:sp>
        <p:nvSpPr>
          <p:cNvPr id="3" name="内容占位符 2"/>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endParaRPr lang="zh-CN" altLang="en-US" sz="2400" dirty="0"/>
          </a:p>
          <a:p>
            <a:r>
              <a:rPr lang="zh-CN" altLang="en-US" sz="2400" dirty="0"/>
              <a:t>在三百余年的辉煌历史时间内，计算尺为人类进步、世界文明作出了无法估量的伟大贡献。</a:t>
            </a:r>
            <a:endParaRPr lang="zh-CN" altLang="en-US" sz="2400" dirty="0"/>
          </a:p>
          <a:p>
            <a:endParaRPr lang="zh-CN" altLang="en-US" sz="2400" dirty="0"/>
          </a:p>
        </p:txBody>
      </p:sp>
      <p:pic>
        <p:nvPicPr>
          <p:cNvPr id="4" name="Picture 5" descr="faber%201-98m-z">
            <a:hlinkClick r:id="rId1" tooltip="点击放大浏览"/>
          </p:cNvPr>
          <p:cNvPicPr>
            <a:picLocks noChangeAspect="1" noChangeArrowheads="1"/>
          </p:cNvPicPr>
          <p:nvPr/>
        </p:nvPicPr>
        <p:blipFill>
          <a:blip r:embed="rId2" cstate="print"/>
          <a:srcRect/>
          <a:stretch>
            <a:fillRect/>
          </a:stretch>
        </p:blipFill>
        <p:spPr>
          <a:xfrm>
            <a:off x="815953" y="1300657"/>
            <a:ext cx="10560093" cy="1878478"/>
          </a:xfrm>
          <a:prstGeom prst="rect">
            <a:avLst/>
          </a:prstGeom>
        </p:spPr>
      </p:pic>
      <p:pic>
        <p:nvPicPr>
          <p:cNvPr id="5" name="Picture 4" descr="sliderule1"/>
          <p:cNvPicPr>
            <a:picLocks noChangeAspect="1" noChangeArrowheads="1"/>
          </p:cNvPicPr>
          <p:nvPr/>
        </p:nvPicPr>
        <p:blipFill>
          <a:blip r:embed="rId3"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1092599" y="1513263"/>
            <a:ext cx="1930001" cy="1261693"/>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3397895" y="1365876"/>
            <a:ext cx="2571105" cy="1559690"/>
          </a:xfrm>
          <a:prstGeom prst="rect">
            <a:avLst/>
          </a:prstGeom>
        </p:spPr>
      </p:pic>
      <p:pic>
        <p:nvPicPr>
          <p:cNvPr id="6" name="图片 5"/>
          <p:cNvPicPr>
            <a:picLocks noChangeAspect="1"/>
          </p:cNvPicPr>
          <p:nvPr/>
        </p:nvPicPr>
        <p:blipFill rotWithShape="1">
          <a:blip r:embed="rId3">
            <a:clrChange>
              <a:clrFrom>
                <a:srgbClr val="FFFFFF"/>
              </a:clrFrom>
              <a:clrTo>
                <a:srgbClr val="FFFFFF">
                  <a:alpha val="0"/>
                </a:srgbClr>
              </a:clrTo>
            </a:clrChange>
          </a:blip>
          <a:srcRect t="13453" b="10356"/>
          <a:stretch>
            <a:fillRect/>
          </a:stretch>
        </p:blipFill>
        <p:spPr>
          <a:xfrm rot="20797146">
            <a:off x="6129021" y="1554296"/>
            <a:ext cx="2945122" cy="1179626"/>
          </a:xfrm>
          <a:prstGeom prst="rect">
            <a:avLst/>
          </a:prstGeom>
        </p:spPr>
      </p:pic>
      <p:sp>
        <p:nvSpPr>
          <p:cNvPr id="7" name="矩形 6"/>
          <p:cNvSpPr/>
          <p:nvPr/>
        </p:nvSpPr>
        <p:spPr>
          <a:xfrm>
            <a:off x="1343327" y="2962930"/>
            <a:ext cx="74571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4004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p:cNvSpPr/>
          <p:nvPr/>
        </p:nvSpPr>
        <p:spPr>
          <a:xfrm>
            <a:off x="4183588"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8008</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p:cNvSpPr/>
          <p:nvPr/>
        </p:nvSpPr>
        <p:spPr>
          <a:xfrm>
            <a:off x="7233532"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8080</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1" name="图片 10"/>
          <p:cNvPicPr>
            <a:picLocks noChangeAspect="1"/>
          </p:cNvPicPr>
          <p:nvPr/>
        </p:nvPicPr>
        <p:blipFill>
          <a:blip r:embed="rId4">
            <a:clrChange>
              <a:clrFrom>
                <a:srgbClr val="F1F1F1"/>
              </a:clrFrom>
              <a:clrTo>
                <a:srgbClr val="F1F1F1">
                  <a:alpha val="0"/>
                </a:srgbClr>
              </a:clrTo>
            </a:clrChange>
          </a:blip>
          <a:stretch>
            <a:fillRect/>
          </a:stretch>
        </p:blipFill>
        <p:spPr>
          <a:xfrm>
            <a:off x="8898622" y="1348754"/>
            <a:ext cx="3102878" cy="1508154"/>
          </a:xfrm>
          <a:prstGeom prst="rect">
            <a:avLst/>
          </a:prstGeom>
        </p:spPr>
      </p:pic>
      <p:sp>
        <p:nvSpPr>
          <p:cNvPr id="12" name="矩形 11"/>
          <p:cNvSpPr/>
          <p:nvPr/>
        </p:nvSpPr>
        <p:spPr>
          <a:xfrm>
            <a:off x="9849983"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3" name="图片 12"/>
          <p:cNvPicPr>
            <a:picLocks noChangeAspect="1"/>
          </p:cNvPicPr>
          <p:nvPr/>
        </p:nvPicPr>
        <p:blipFill>
          <a:blip r:embed="rId5"/>
          <a:stretch>
            <a:fillRect/>
          </a:stretch>
        </p:blipFill>
        <p:spPr>
          <a:xfrm>
            <a:off x="869687" y="4062044"/>
            <a:ext cx="1823794" cy="1702042"/>
          </a:xfrm>
          <a:prstGeom prst="rect">
            <a:avLst/>
          </a:prstGeom>
        </p:spPr>
      </p:pic>
      <p:pic>
        <p:nvPicPr>
          <p:cNvPr id="15" name="图片 14"/>
          <p:cNvPicPr>
            <a:picLocks noChangeAspect="1"/>
          </p:cNvPicPr>
          <p:nvPr/>
        </p:nvPicPr>
        <p:blipFill>
          <a:blip r:embed="rId6"/>
          <a:stretch>
            <a:fillRect/>
          </a:stretch>
        </p:blipFill>
        <p:spPr>
          <a:xfrm>
            <a:off x="3695105" y="4030427"/>
            <a:ext cx="1714500" cy="1714500"/>
          </a:xfrm>
          <a:prstGeom prst="rect">
            <a:avLst/>
          </a:prstGeom>
        </p:spPr>
      </p:pic>
      <p:pic>
        <p:nvPicPr>
          <p:cNvPr id="19" name="图片 18"/>
          <p:cNvPicPr>
            <a:picLocks noChangeAspect="1"/>
          </p:cNvPicPr>
          <p:nvPr/>
        </p:nvPicPr>
        <p:blipFill>
          <a:blip r:embed="rId7">
            <a:clrChange>
              <a:clrFrom>
                <a:srgbClr val="FFFFFF"/>
              </a:clrFrom>
              <a:clrTo>
                <a:srgbClr val="FFFFFF">
                  <a:alpha val="0"/>
                </a:srgbClr>
              </a:clrTo>
            </a:clrChange>
          </a:blip>
          <a:stretch>
            <a:fillRect/>
          </a:stretch>
        </p:blipFill>
        <p:spPr>
          <a:xfrm>
            <a:off x="9121598" y="3889402"/>
            <a:ext cx="2335535" cy="2153745"/>
          </a:xfrm>
          <a:prstGeom prst="rect">
            <a:avLst/>
          </a:prstGeom>
        </p:spPr>
      </p:pic>
      <p:sp>
        <p:nvSpPr>
          <p:cNvPr id="20" name="矩形 19"/>
          <p:cNvSpPr/>
          <p:nvPr/>
        </p:nvSpPr>
        <p:spPr>
          <a:xfrm>
            <a:off x="1343327" y="5871055"/>
            <a:ext cx="84830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80186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p:cNvSpPr/>
          <p:nvPr/>
        </p:nvSpPr>
        <p:spPr>
          <a:xfrm>
            <a:off x="4107388"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80286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6890632"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80386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p:cNvSpPr/>
          <p:nvPr/>
        </p:nvSpPr>
        <p:spPr>
          <a:xfrm>
            <a:off x="9849983" y="5871055"/>
            <a:ext cx="87876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80486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p:cNvPicPr>
            <a:picLocks noChangeAspect="1"/>
          </p:cNvPicPr>
          <p:nvPr/>
        </p:nvPicPr>
        <p:blipFill>
          <a:blip r:embed="rId8"/>
          <a:stretch>
            <a:fillRect/>
          </a:stretch>
        </p:blipFill>
        <p:spPr>
          <a:xfrm>
            <a:off x="6405474" y="3981132"/>
            <a:ext cx="2127378" cy="190800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sp>
        <p:nvSpPr>
          <p:cNvPr id="7" name="矩形 6"/>
          <p:cNvSpPr/>
          <p:nvPr/>
        </p:nvSpPr>
        <p:spPr>
          <a:xfrm>
            <a:off x="1292527" y="3115330"/>
            <a:ext cx="1136850" cy="369332"/>
          </a:xfrm>
          <a:prstGeom prst="rect">
            <a:avLst/>
          </a:prstGeom>
        </p:spPr>
        <p:txBody>
          <a:bodyPr wrap="none">
            <a:spAutoFit/>
          </a:bodyPr>
          <a:lstStyle/>
          <a:p>
            <a:r>
              <a:rPr lang="en-US" altLang="zh-CN"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p:cNvSpPr/>
          <p:nvPr/>
        </p:nvSpPr>
        <p:spPr>
          <a:xfrm>
            <a:off x="3510488" y="3115330"/>
            <a:ext cx="182133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MMX</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p:cNvSpPr/>
          <p:nvPr/>
        </p:nvSpPr>
        <p:spPr>
          <a:xfrm>
            <a:off x="6179432" y="3115330"/>
            <a:ext cx="168828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PRO</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 name="矩形 11"/>
          <p:cNvSpPr/>
          <p:nvPr/>
        </p:nvSpPr>
        <p:spPr>
          <a:xfrm>
            <a:off x="9430883" y="3115330"/>
            <a:ext cx="136447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0" name="矩形 19"/>
          <p:cNvSpPr/>
          <p:nvPr/>
        </p:nvSpPr>
        <p:spPr>
          <a:xfrm>
            <a:off x="1343327" y="5921855"/>
            <a:ext cx="144462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p:cNvSpPr/>
          <p:nvPr/>
        </p:nvSpPr>
        <p:spPr>
          <a:xfrm>
            <a:off x="3942288" y="5921855"/>
            <a:ext cx="1346844"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6221365" y="5921855"/>
            <a:ext cx="230223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D</a:t>
            </a:r>
            <a:r>
              <a:rPr lang="zh-CN" altLang="en-US"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（双核）</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p:cNvSpPr/>
          <p:nvPr/>
        </p:nvSpPr>
        <p:spPr>
          <a:xfrm>
            <a:off x="9406378" y="5921855"/>
            <a:ext cx="1680268"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Core 2 64bits</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p:cNvPicPr>
            <a:picLocks noChangeAspect="1"/>
          </p:cNvPicPr>
          <p:nvPr/>
        </p:nvPicPr>
        <p:blipFill>
          <a:blip r:embed="rId1"/>
          <a:stretch>
            <a:fillRect/>
          </a:stretch>
        </p:blipFill>
        <p:spPr>
          <a:xfrm>
            <a:off x="950710" y="1326790"/>
            <a:ext cx="1798467" cy="1748583"/>
          </a:xfrm>
          <a:prstGeom prst="rect">
            <a:avLst/>
          </a:prstGeom>
        </p:spPr>
      </p:pic>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3367578" y="1252675"/>
            <a:ext cx="2045723" cy="1848109"/>
          </a:xfrm>
          <a:prstGeom prst="rect">
            <a:avLst/>
          </a:prstGeom>
        </p:spPr>
      </p:pic>
      <p:pic>
        <p:nvPicPr>
          <p:cNvPr id="17" name="图片 16"/>
          <p:cNvPicPr>
            <a:picLocks noChangeAspect="1"/>
          </p:cNvPicPr>
          <p:nvPr/>
        </p:nvPicPr>
        <p:blipFill>
          <a:blip r:embed="rId3"/>
          <a:stretch>
            <a:fillRect/>
          </a:stretch>
        </p:blipFill>
        <p:spPr>
          <a:xfrm>
            <a:off x="8731041" y="1607424"/>
            <a:ext cx="2973982" cy="1395951"/>
          </a:xfrm>
          <a:prstGeom prst="rect">
            <a:avLst/>
          </a:prstGeom>
        </p:spPr>
      </p:pic>
      <p:pic>
        <p:nvPicPr>
          <p:cNvPr id="18" name="图片 17"/>
          <p:cNvPicPr>
            <a:picLocks noChangeAspect="1"/>
          </p:cNvPicPr>
          <p:nvPr/>
        </p:nvPicPr>
        <p:blipFill>
          <a:blip r:embed="rId4"/>
          <a:stretch>
            <a:fillRect/>
          </a:stretch>
        </p:blipFill>
        <p:spPr>
          <a:xfrm>
            <a:off x="6031701" y="1363109"/>
            <a:ext cx="1836014" cy="1698426"/>
          </a:xfrm>
          <a:prstGeom prst="rect">
            <a:avLst/>
          </a:prstGeom>
        </p:spPr>
      </p:pic>
      <p:pic>
        <p:nvPicPr>
          <p:cNvPr id="24" name="图片 23"/>
          <p:cNvPicPr>
            <a:picLocks noChangeAspect="1"/>
          </p:cNvPicPr>
          <p:nvPr/>
        </p:nvPicPr>
        <p:blipFill>
          <a:blip r:embed="rId5"/>
          <a:stretch>
            <a:fillRect/>
          </a:stretch>
        </p:blipFill>
        <p:spPr>
          <a:xfrm>
            <a:off x="8263143" y="1023020"/>
            <a:ext cx="2097669" cy="959718"/>
          </a:xfrm>
          <a:prstGeom prst="rect">
            <a:avLst/>
          </a:prstGeom>
        </p:spPr>
      </p:pic>
      <p:pic>
        <p:nvPicPr>
          <p:cNvPr id="25" name="图片 24"/>
          <p:cNvPicPr>
            <a:picLocks noChangeAspect="1"/>
          </p:cNvPicPr>
          <p:nvPr/>
        </p:nvPicPr>
        <p:blipFill>
          <a:blip r:embed="rId6">
            <a:clrChange>
              <a:clrFrom>
                <a:srgbClr val="FEFEFE"/>
              </a:clrFrom>
              <a:clrTo>
                <a:srgbClr val="FEFEFE">
                  <a:alpha val="0"/>
                </a:srgbClr>
              </a:clrTo>
            </a:clrChange>
          </a:blip>
          <a:stretch>
            <a:fillRect/>
          </a:stretch>
        </p:blipFill>
        <p:spPr>
          <a:xfrm>
            <a:off x="660248" y="4560344"/>
            <a:ext cx="2503007" cy="1168070"/>
          </a:xfrm>
          <a:prstGeom prst="rect">
            <a:avLst/>
          </a:prstGeom>
        </p:spPr>
      </p:pic>
      <p:pic>
        <p:nvPicPr>
          <p:cNvPr id="26" name="图片 25"/>
          <p:cNvPicPr>
            <a:picLocks noChangeAspect="1"/>
          </p:cNvPicPr>
          <p:nvPr/>
        </p:nvPicPr>
        <p:blipFill>
          <a:blip r:embed="rId7"/>
          <a:stretch>
            <a:fillRect/>
          </a:stretch>
        </p:blipFill>
        <p:spPr>
          <a:xfrm>
            <a:off x="3706166" y="4058355"/>
            <a:ext cx="1821332" cy="1768210"/>
          </a:xfrm>
          <a:prstGeom prst="rect">
            <a:avLst/>
          </a:prstGeom>
        </p:spPr>
      </p:pic>
      <p:pic>
        <p:nvPicPr>
          <p:cNvPr id="27" name="图片 26"/>
          <p:cNvPicPr>
            <a:picLocks noChangeAspect="1"/>
          </p:cNvPicPr>
          <p:nvPr/>
        </p:nvPicPr>
        <p:blipFill>
          <a:blip r:embed="rId8">
            <a:clrChange>
              <a:clrFrom>
                <a:srgbClr val="FFFFFF"/>
              </a:clrFrom>
              <a:clrTo>
                <a:srgbClr val="FFFFFF">
                  <a:alpha val="0"/>
                </a:srgbClr>
              </a:clrTo>
            </a:clrChange>
          </a:blip>
          <a:stretch>
            <a:fillRect/>
          </a:stretch>
        </p:blipFill>
        <p:spPr>
          <a:xfrm>
            <a:off x="6031701" y="3754828"/>
            <a:ext cx="2359034" cy="2180994"/>
          </a:xfrm>
          <a:prstGeom prst="rect">
            <a:avLst/>
          </a:prstGeom>
        </p:spPr>
      </p:pic>
      <p:pic>
        <p:nvPicPr>
          <p:cNvPr id="30" name="图片 29"/>
          <p:cNvPicPr>
            <a:picLocks noChangeAspect="1"/>
          </p:cNvPicPr>
          <p:nvPr/>
        </p:nvPicPr>
        <p:blipFill>
          <a:blip r:embed="rId9">
            <a:clrChange>
              <a:clrFrom>
                <a:srgbClr val="FDFDFD"/>
              </a:clrFrom>
              <a:clrTo>
                <a:srgbClr val="FDFDFD">
                  <a:alpha val="0"/>
                </a:srgbClr>
              </a:clrTo>
            </a:clrChange>
          </a:blip>
          <a:stretch>
            <a:fillRect/>
          </a:stretch>
        </p:blipFill>
        <p:spPr>
          <a:xfrm>
            <a:off x="9203024" y="3777026"/>
            <a:ext cx="2030016" cy="19513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87044" name="Picture 3"/>
          <p:cNvPicPr>
            <a:picLocks noChangeAspect="1" noChangeArrowheads="1"/>
          </p:cNvPicPr>
          <p:nvPr/>
        </p:nvPicPr>
        <p:blipFill>
          <a:blip r:embed="rId1" cstate="print"/>
          <a:srcRect/>
          <a:stretch>
            <a:fillRect/>
          </a:stretch>
        </p:blipFill>
        <p:spPr bwMode="auto">
          <a:xfrm>
            <a:off x="1421680" y="1215354"/>
            <a:ext cx="1800304" cy="1578583"/>
          </a:xfrm>
          <a:prstGeom prst="rect">
            <a:avLst/>
          </a:prstGeom>
          <a:noFill/>
          <a:ln w="9525">
            <a:noFill/>
            <a:miter lim="800000"/>
            <a:headEnd/>
            <a:tailEnd/>
          </a:ln>
        </p:spPr>
      </p:pic>
      <p:pic>
        <p:nvPicPr>
          <p:cNvPr id="87045" name="Picture 4"/>
          <p:cNvPicPr>
            <a:picLocks noChangeAspect="1" noChangeArrowheads="1"/>
          </p:cNvPicPr>
          <p:nvPr/>
        </p:nvPicPr>
        <p:blipFill>
          <a:blip r:embed="rId2" cstate="print"/>
          <a:srcRect/>
          <a:stretch>
            <a:fillRect/>
          </a:stretch>
        </p:blipFill>
        <p:spPr bwMode="auto">
          <a:xfrm>
            <a:off x="3380212" y="1190423"/>
            <a:ext cx="2086457" cy="2065612"/>
          </a:xfrm>
          <a:prstGeom prst="rect">
            <a:avLst/>
          </a:prstGeom>
          <a:noFill/>
          <a:ln w="9525">
            <a:noFill/>
            <a:miter lim="800000"/>
            <a:headEnd/>
            <a:tailEnd/>
          </a:ln>
        </p:spPr>
      </p:pic>
      <p:pic>
        <p:nvPicPr>
          <p:cNvPr id="87046" name="Picture 5"/>
          <p:cNvPicPr>
            <a:picLocks noChangeAspect="1" noChangeArrowheads="1"/>
          </p:cNvPicPr>
          <p:nvPr/>
        </p:nvPicPr>
        <p:blipFill>
          <a:blip r:embed="rId3" cstate="print"/>
          <a:srcRect/>
          <a:stretch>
            <a:fillRect/>
          </a:stretch>
        </p:blipFill>
        <p:spPr bwMode="auto">
          <a:xfrm>
            <a:off x="5682571" y="1215354"/>
            <a:ext cx="2499580" cy="2478734"/>
          </a:xfrm>
          <a:prstGeom prst="rect">
            <a:avLst/>
          </a:prstGeom>
          <a:noFill/>
          <a:ln w="9525">
            <a:noFill/>
            <a:miter lim="800000"/>
            <a:headEnd/>
            <a:tailEnd/>
          </a:ln>
        </p:spPr>
      </p:pic>
      <p:pic>
        <p:nvPicPr>
          <p:cNvPr id="87047" name="Picture 6"/>
          <p:cNvPicPr>
            <a:picLocks noChangeAspect="1" noChangeArrowheads="1"/>
          </p:cNvPicPr>
          <p:nvPr/>
        </p:nvPicPr>
        <p:blipFill>
          <a:blip r:embed="rId4" cstate="print"/>
          <a:srcRect/>
          <a:stretch>
            <a:fillRect/>
          </a:stretch>
        </p:blipFill>
        <p:spPr bwMode="auto">
          <a:xfrm>
            <a:off x="8365503" y="1202654"/>
            <a:ext cx="2637919" cy="2531796"/>
          </a:xfrm>
          <a:prstGeom prst="rect">
            <a:avLst/>
          </a:prstGeom>
          <a:noFill/>
          <a:ln w="9525">
            <a:noFill/>
            <a:miter lim="800000"/>
            <a:headEnd/>
            <a:tailEnd/>
          </a:ln>
        </p:spPr>
      </p:pic>
      <p:pic>
        <p:nvPicPr>
          <p:cNvPr id="87048" name="Picture 7"/>
          <p:cNvPicPr>
            <a:picLocks noChangeAspect="1" noChangeArrowheads="1"/>
          </p:cNvPicPr>
          <p:nvPr/>
        </p:nvPicPr>
        <p:blipFill>
          <a:blip r:embed="rId5" cstate="print"/>
          <a:srcRect/>
          <a:stretch>
            <a:fillRect/>
          </a:stretch>
        </p:blipFill>
        <p:spPr bwMode="auto">
          <a:xfrm>
            <a:off x="1996788" y="4300030"/>
            <a:ext cx="3232967" cy="2076982"/>
          </a:xfrm>
          <a:prstGeom prst="rect">
            <a:avLst/>
          </a:prstGeom>
          <a:noFill/>
          <a:ln w="9525">
            <a:noFill/>
            <a:miter lim="800000"/>
            <a:headEnd/>
            <a:tailEnd/>
          </a:ln>
        </p:spPr>
      </p:pic>
      <p:pic>
        <p:nvPicPr>
          <p:cNvPr id="87049" name="Picture 8"/>
          <p:cNvPicPr>
            <a:picLocks noChangeAspect="1" noChangeArrowheads="1"/>
          </p:cNvPicPr>
          <p:nvPr/>
        </p:nvPicPr>
        <p:blipFill>
          <a:blip r:embed="rId6" cstate="print"/>
          <a:srcRect/>
          <a:stretch>
            <a:fillRect/>
          </a:stretch>
        </p:blipFill>
        <p:spPr bwMode="auto">
          <a:xfrm>
            <a:off x="5544232" y="3960814"/>
            <a:ext cx="2637919" cy="2416198"/>
          </a:xfrm>
          <a:prstGeom prst="rect">
            <a:avLst/>
          </a:prstGeom>
          <a:noFill/>
          <a:ln w="9525">
            <a:noFill/>
            <a:miter lim="800000"/>
            <a:headEnd/>
            <a:tailEnd/>
          </a:ln>
        </p:spPr>
      </p:pic>
      <p:pic>
        <p:nvPicPr>
          <p:cNvPr id="87050" name="Picture 9"/>
          <p:cNvPicPr>
            <a:picLocks noChangeAspect="1" noChangeArrowheads="1"/>
          </p:cNvPicPr>
          <p:nvPr/>
        </p:nvPicPr>
        <p:blipFill>
          <a:blip r:embed="rId7" cstate="print"/>
          <a:srcRect/>
          <a:stretch>
            <a:fillRect/>
          </a:stretch>
        </p:blipFill>
        <p:spPr bwMode="auto">
          <a:xfrm>
            <a:off x="8547428" y="3948114"/>
            <a:ext cx="2455994" cy="2402932"/>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graphicFrame>
        <p:nvGraphicFramePr>
          <p:cNvPr id="5" name="表格 4"/>
          <p:cNvGraphicFramePr>
            <a:graphicFrameLocks noGrp="1"/>
          </p:cNvGraphicFramePr>
          <p:nvPr/>
        </p:nvGraphicFramePr>
        <p:xfrm>
          <a:off x="1081891" y="1272116"/>
          <a:ext cx="10028217" cy="5090580"/>
        </p:xfrm>
        <a:graphic>
          <a:graphicData uri="http://schemas.openxmlformats.org/drawingml/2006/table">
            <a:tbl>
              <a:tblPr firstRow="1" bandRow="1">
                <a:tableStyleId>{5C22544A-7EE6-4342-B048-85BDC9FD1C3A}</a:tableStyleId>
              </a:tblPr>
              <a:tblGrid>
                <a:gridCol w="2158999"/>
                <a:gridCol w="3869145"/>
                <a:gridCol w="4000073"/>
              </a:tblGrid>
              <a:tr h="565620">
                <a:tc>
                  <a:txBody>
                    <a:bodyPr/>
                    <a:lstStyle/>
                    <a:p>
                      <a:pPr algn="ctr"/>
                      <a:r>
                        <a:rPr lang="zh-CN" altLang="en-US" sz="2300" dirty="0">
                          <a:latin typeface="微软雅黑" panose="020B0503020204020204" pitchFamily="34" charset="-122"/>
                          <a:ea typeface="微软雅黑" panose="020B0503020204020204" pitchFamily="34" charset="-122"/>
                        </a:rPr>
                        <a:t>年份</a:t>
                      </a:r>
                      <a:endParaRPr lang="zh-CN" altLang="en-US" sz="230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dirty="0">
                          <a:latin typeface="微软雅黑" panose="020B0503020204020204" pitchFamily="34" charset="-122"/>
                          <a:ea typeface="微软雅黑" panose="020B0503020204020204" pitchFamily="34" charset="-122"/>
                        </a:rPr>
                        <a:t>CPU </a:t>
                      </a:r>
                      <a:r>
                        <a:rPr lang="zh-CN" altLang="en-US" sz="2300" dirty="0">
                          <a:latin typeface="微软雅黑" panose="020B0503020204020204" pitchFamily="34" charset="-122"/>
                          <a:ea typeface="微软雅黑" panose="020B0503020204020204" pitchFamily="34" charset="-122"/>
                        </a:rPr>
                        <a:t>型号</a:t>
                      </a:r>
                      <a:endParaRPr lang="zh-CN" altLang="en-US" sz="230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zh-CN" altLang="en-US" sz="2300" dirty="0">
                          <a:latin typeface="微软雅黑" panose="020B0503020204020204" pitchFamily="34" charset="-122"/>
                          <a:ea typeface="微软雅黑" panose="020B0503020204020204" pitchFamily="34" charset="-122"/>
                        </a:rPr>
                        <a:t>频率</a:t>
                      </a:r>
                      <a:endParaRPr lang="zh-CN" altLang="en-US" sz="230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1978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8086/8088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5-10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1982</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80286</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6-12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1985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Intel386™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16-33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1989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Intel486™DX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25-50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1993</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60-233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1997</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233-450 MHz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1999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450M-1G 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r h="565620">
                <a:tc>
                  <a:txBody>
                    <a:bodyPr/>
                    <a:lstStyle/>
                    <a:p>
                      <a:pPr algn="ctr"/>
                      <a:r>
                        <a:rPr lang="en-US" altLang="zh-CN" sz="2300" b="0" dirty="0">
                          <a:latin typeface="微软雅黑" panose="020B0503020204020204" pitchFamily="34" charset="-122"/>
                          <a:ea typeface="微软雅黑" panose="020B0503020204020204" pitchFamily="34" charset="-122"/>
                        </a:rPr>
                        <a:t>2000</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4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300" b="0" dirty="0">
                          <a:latin typeface="微软雅黑" panose="020B0503020204020204" pitchFamily="34" charset="-122"/>
                          <a:ea typeface="微软雅黑" panose="020B0503020204020204" pitchFamily="34" charset="-122"/>
                        </a:rPr>
                        <a:t>1.4-3.2 GHz</a:t>
                      </a:r>
                      <a:endParaRPr lang="en-US" altLang="zh-CN" sz="2300" b="0" dirty="0">
                        <a:latin typeface="微软雅黑" panose="020B0503020204020204" pitchFamily="34" charset="-122"/>
                        <a:ea typeface="微软雅黑" panose="020B0503020204020204" pitchFamily="34" charset="-122"/>
                      </a:endParaRPr>
                    </a:p>
                  </a:txBody>
                  <a:tcPr marL="114764" marR="114764" marT="57382" marB="57382" anchor="ctr" anchorCtr="1"/>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487822" y="257614"/>
            <a:ext cx="10515600" cy="617641"/>
          </a:xfrm>
        </p:spPr>
        <p:txBody>
          <a:bodyPr/>
          <a:lstStyle/>
          <a:p>
            <a:pPr eaLnBrk="1" hangingPunct="1"/>
            <a:r>
              <a:rPr lang="zh-CN" altLang="en-US" dirty="0"/>
              <a:t>近</a:t>
            </a:r>
            <a:r>
              <a:rPr lang="en-US" altLang="zh-CN" dirty="0"/>
              <a:t>100</a:t>
            </a:r>
            <a:r>
              <a:rPr lang="zh-CN" altLang="en-US" dirty="0"/>
              <a:t>年技术的变革</a:t>
            </a:r>
            <a:endParaRPr lang="zh-CN" altLang="en-US" dirty="0"/>
          </a:p>
        </p:txBody>
      </p:sp>
      <p:sp>
        <p:nvSpPr>
          <p:cNvPr id="97284" name="Rectangle 3"/>
          <p:cNvSpPr>
            <a:spLocks noGrp="1" noChangeArrowheads="1"/>
          </p:cNvSpPr>
          <p:nvPr>
            <p:ph idx="1"/>
          </p:nvPr>
        </p:nvSpPr>
        <p:spPr>
          <a:xfrm>
            <a:off x="595423" y="962000"/>
            <a:ext cx="10936177" cy="5057800"/>
          </a:xfrm>
        </p:spPr>
        <p:txBody>
          <a:bodyPr>
            <a:normAutofit lnSpcReduction="10000"/>
          </a:bodyPr>
          <a:lstStyle/>
          <a:p>
            <a:pPr eaLnBrk="1" hangingPunct="1">
              <a:lnSpc>
                <a:spcPct val="150000"/>
              </a:lnSpc>
            </a:pPr>
            <a:r>
              <a:rPr lang="zh-CN" altLang="en-US" sz="2500" b="1" dirty="0"/>
              <a:t>机械计算机</a:t>
            </a:r>
            <a:r>
              <a:rPr lang="en-US" altLang="zh-CN" sz="2500" b="1" dirty="0"/>
              <a:t>, 19</a:t>
            </a:r>
            <a:r>
              <a:rPr lang="zh-CN" altLang="en-US" sz="2500" b="1" dirty="0"/>
              <a:t>世纪</a:t>
            </a:r>
            <a:endParaRPr lang="zh-CN" altLang="en-US" sz="2500" b="1" dirty="0"/>
          </a:p>
          <a:p>
            <a:pPr lvl="1" eaLnBrk="1" hangingPunct="1">
              <a:lnSpc>
                <a:spcPct val="150000"/>
              </a:lnSpc>
            </a:pPr>
            <a:r>
              <a:rPr lang="zh-CN" altLang="en-US" sz="2100" dirty="0"/>
              <a:t> 齿轮</a:t>
            </a:r>
            <a:r>
              <a:rPr lang="en-US" altLang="zh-CN" sz="2100" dirty="0"/>
              <a:t>, </a:t>
            </a:r>
            <a:r>
              <a:rPr lang="zh-CN" altLang="en-US" sz="2100" dirty="0"/>
              <a:t>链条</a:t>
            </a:r>
            <a:r>
              <a:rPr lang="en-US" altLang="zh-CN" sz="2100" dirty="0"/>
              <a:t>, </a:t>
            </a:r>
            <a:r>
              <a:rPr lang="zh-CN" altLang="en-US" sz="2100" dirty="0"/>
              <a:t>滑轮</a:t>
            </a:r>
            <a:r>
              <a:rPr lang="en-US" altLang="zh-CN" sz="2100" dirty="0"/>
              <a:t>, </a:t>
            </a:r>
            <a:r>
              <a:rPr lang="zh-CN" altLang="en-US" sz="2100" dirty="0"/>
              <a:t>蒸汽机</a:t>
            </a:r>
            <a:endParaRPr lang="zh-CN" altLang="en-US" sz="2100" dirty="0"/>
          </a:p>
          <a:p>
            <a:pPr lvl="1" eaLnBrk="1" hangingPunct="1">
              <a:lnSpc>
                <a:spcPct val="150000"/>
              </a:lnSpc>
            </a:pPr>
            <a:r>
              <a:rPr lang="zh-CN" altLang="en-US" sz="2100" dirty="0"/>
              <a:t> 穿孔卡片</a:t>
            </a:r>
            <a:endParaRPr lang="zh-CN" altLang="en-US" sz="2100" dirty="0"/>
          </a:p>
          <a:p>
            <a:pPr eaLnBrk="1" hangingPunct="1">
              <a:lnSpc>
                <a:spcPct val="150000"/>
              </a:lnSpc>
            </a:pPr>
            <a:r>
              <a:rPr lang="zh-CN" altLang="en-US" sz="2500" b="1" dirty="0"/>
              <a:t>机电计算机</a:t>
            </a:r>
            <a:r>
              <a:rPr lang="en-US" altLang="zh-CN" sz="2500" b="1" dirty="0"/>
              <a:t>, 20</a:t>
            </a:r>
            <a:r>
              <a:rPr lang="zh-CN" altLang="en-US" sz="2500" b="1" dirty="0"/>
              <a:t>世纪早期</a:t>
            </a:r>
            <a:endParaRPr lang="zh-CN" altLang="en-US" sz="2500" b="1" dirty="0"/>
          </a:p>
          <a:p>
            <a:pPr lvl="1" eaLnBrk="1" hangingPunct="1">
              <a:lnSpc>
                <a:spcPct val="150000"/>
              </a:lnSpc>
            </a:pPr>
            <a:r>
              <a:rPr lang="zh-CN" altLang="en-US" sz="2100" dirty="0"/>
              <a:t>开关</a:t>
            </a:r>
            <a:r>
              <a:rPr lang="en-US" altLang="zh-CN" sz="2100" dirty="0"/>
              <a:t>,</a:t>
            </a:r>
            <a:r>
              <a:rPr lang="zh-CN" altLang="en-US" sz="2100" dirty="0"/>
              <a:t>继电器</a:t>
            </a:r>
            <a:endParaRPr lang="zh-CN" altLang="en-US" sz="2100" dirty="0"/>
          </a:p>
          <a:p>
            <a:pPr lvl="1" eaLnBrk="1" hangingPunct="1">
              <a:lnSpc>
                <a:spcPct val="150000"/>
              </a:lnSpc>
            </a:pPr>
            <a:r>
              <a:rPr lang="zh-CN" altLang="en-US" sz="2100" dirty="0"/>
              <a:t>水银延迟线</a:t>
            </a:r>
            <a:endParaRPr lang="zh-CN" altLang="en-US" sz="2100" dirty="0"/>
          </a:p>
          <a:p>
            <a:pPr eaLnBrk="1" hangingPunct="1">
              <a:lnSpc>
                <a:spcPct val="150000"/>
              </a:lnSpc>
            </a:pPr>
            <a:r>
              <a:rPr lang="zh-CN" altLang="en-US" sz="2500" b="1" dirty="0"/>
              <a:t>电子计算机</a:t>
            </a:r>
            <a:r>
              <a:rPr lang="en-US" altLang="zh-CN" sz="2500" b="1" dirty="0"/>
              <a:t>, 20</a:t>
            </a:r>
            <a:r>
              <a:rPr lang="zh-CN" altLang="en-US" sz="2500" b="1" dirty="0"/>
              <a:t>世纪中期开始至今</a:t>
            </a:r>
            <a:endParaRPr lang="zh-CN" altLang="en-US" sz="2500" b="1" dirty="0"/>
          </a:p>
          <a:p>
            <a:pPr lvl="1" eaLnBrk="1" hangingPunct="1">
              <a:lnSpc>
                <a:spcPct val="150000"/>
              </a:lnSpc>
            </a:pPr>
            <a:r>
              <a:rPr lang="zh-CN" altLang="en-US" sz="2100" dirty="0"/>
              <a:t>线路连接板</a:t>
            </a:r>
            <a:r>
              <a:rPr lang="en-US" altLang="zh-CN" sz="2100" dirty="0"/>
              <a:t>, </a:t>
            </a:r>
            <a:r>
              <a:rPr lang="zh-CN" altLang="en-US" sz="2100" dirty="0"/>
              <a:t>真空管</a:t>
            </a:r>
            <a:r>
              <a:rPr lang="en-US" altLang="zh-CN" sz="2100" dirty="0"/>
              <a:t>, CRT,</a:t>
            </a:r>
            <a:r>
              <a:rPr lang="zh-CN" altLang="en-US" sz="2100" dirty="0"/>
              <a:t>晶体管</a:t>
            </a:r>
            <a:endParaRPr lang="zh-CN" altLang="en-US" sz="2100" dirty="0"/>
          </a:p>
          <a:p>
            <a:pPr lvl="1" eaLnBrk="1" hangingPunct="1">
              <a:lnSpc>
                <a:spcPct val="150000"/>
              </a:lnSpc>
            </a:pPr>
            <a:r>
              <a:rPr lang="en-US" altLang="zh-CN" sz="2100" dirty="0"/>
              <a:t>DRAM, </a:t>
            </a:r>
            <a:r>
              <a:rPr lang="zh-CN" altLang="en-US" sz="2100" dirty="0"/>
              <a:t>磁存储</a:t>
            </a:r>
            <a:endParaRPr lang="zh-CN" altLang="en-US" sz="21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电子计算机发展历程</a:t>
            </a:r>
            <a:endParaRPr lang="zh-CN" altLang="en-US" dirty="0"/>
          </a:p>
        </p:txBody>
      </p:sp>
      <p:graphicFrame>
        <p:nvGraphicFramePr>
          <p:cNvPr id="4" name="内容占位符 3"/>
          <p:cNvGraphicFramePr>
            <a:graphicFrameLocks noGrp="1"/>
          </p:cNvGraphicFramePr>
          <p:nvPr>
            <p:ph idx="1"/>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gridCol w="2077862"/>
                <a:gridCol w="2507034"/>
                <a:gridCol w="2258135"/>
                <a:gridCol w="2438399"/>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endParaRPr lang="zh-CN" altLang="en-US" dirty="0">
                        <a:latin typeface="微软雅黑" panose="020B0503020204020204" pitchFamily="34" charset="-122"/>
                        <a:ea typeface="微软雅黑" panose="020B0503020204020204" pitchFamily="34" charset="-122"/>
                      </a:endParaRPr>
                    </a:p>
                  </a:txBody>
                  <a:tcPr/>
                </a:tc>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年代</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D1E5DD"/>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基础器件</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E9F3EF"/>
                    </a:solidFill>
                  </a:tcP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电子管</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晶体管</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集成电路</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超大规模集成电路</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r>
              <a:tr h="725493">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运算速度</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D1E5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tr>
              <a:tr h="725493">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存储器</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E9F3EF"/>
                    </a:solidFill>
                  </a:tcP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水银延迟线 </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磁鼓、纸带、卡片 </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磁芯 </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磁盘、磁带</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半导体</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磁盘</a:t>
                      </a:r>
                      <a:endParaRPr lang="zh-CN" altLang="en-US" sz="1800" b="1" kern="1200" dirty="0">
                        <a:solidFill>
                          <a:srgbClr val="1387B7"/>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b="1" dirty="0">
                          <a:solidFill>
                            <a:srgbClr val="1387B7"/>
                          </a:solidFill>
                          <a:latin typeface="微软雅黑" panose="020B0503020204020204" pitchFamily="34" charset="-122"/>
                          <a:ea typeface="微软雅黑" panose="020B0503020204020204" pitchFamily="34" charset="-122"/>
                        </a:rPr>
                        <a:t>半导体</a:t>
                      </a:r>
                      <a:endParaRPr lang="en-US" altLang="zh-CN" b="1" dirty="0">
                        <a:solidFill>
                          <a:srgbClr val="1387B7"/>
                        </a:solidFill>
                        <a:latin typeface="微软雅黑" panose="020B0503020204020204" pitchFamily="34" charset="-122"/>
                        <a:ea typeface="微软雅黑" panose="020B0503020204020204" pitchFamily="34" charset="-122"/>
                      </a:endParaRPr>
                    </a:p>
                    <a:p>
                      <a:pPr algn="ctr"/>
                      <a:r>
                        <a:rPr lang="zh-CN" altLang="en-US" b="1" dirty="0">
                          <a:solidFill>
                            <a:srgbClr val="1387B7"/>
                          </a:solidFill>
                          <a:latin typeface="微软雅黑" panose="020B0503020204020204" pitchFamily="34" charset="-122"/>
                          <a:ea typeface="微软雅黑" panose="020B0503020204020204" pitchFamily="34" charset="-122"/>
                        </a:rPr>
                        <a:t>磁盘</a:t>
                      </a:r>
                      <a:endParaRPr lang="zh-CN" altLang="en-US" b="1" dirty="0">
                        <a:solidFill>
                          <a:srgbClr val="1387B7"/>
                        </a:solidFill>
                        <a:latin typeface="微软雅黑" panose="020B0503020204020204" pitchFamily="34" charset="-122"/>
                        <a:ea typeface="微软雅黑" panose="020B0503020204020204" pitchFamily="34" charset="-122"/>
                      </a:endParaRPr>
                    </a:p>
                  </a:txBody>
                  <a:tcPr anchor="ctr"/>
                </a:tc>
              </a:tr>
              <a:tr h="1347344">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特征</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D1E5DD"/>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操作系统</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外设技术发展迅速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应用范围</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solidFill>
                      <a:srgbClr val="E9F3EF"/>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tr>
            </a:tbl>
          </a:graphicData>
        </a:graphic>
      </p:graphicFrame>
      <p:sp>
        <p:nvSpPr>
          <p:cNvPr id="5" name="Rectangle 3"/>
          <p:cNvSpPr txBox="1">
            <a:spLocks noChangeArrowheads="1"/>
          </p:cNvSpPr>
          <p:nvPr/>
        </p:nvSpPr>
        <p:spPr>
          <a:xfrm>
            <a:off x="1083499" y="5839326"/>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endParaRPr lang="zh-CN" altLang="en-US" dirty="0"/>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计算机发展的规律</a:t>
            </a:r>
            <a:endParaRPr lang="zh-CN" altLang="en-US" dirty="0"/>
          </a:p>
        </p:txBody>
      </p:sp>
      <p:sp>
        <p:nvSpPr>
          <p:cNvPr id="6" name="矩形 5"/>
          <p:cNvSpPr/>
          <p:nvPr/>
        </p:nvSpPr>
        <p:spPr>
          <a:xfrm>
            <a:off x="3243942" y="1343345"/>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微软雅黑" panose="020B0503020204020204" pitchFamily="34" charset="-122"/>
                <a:ea typeface="微软雅黑" panose="020B0503020204020204" pitchFamily="34" charset="-122"/>
              </a:rPr>
              <a:t>微处理器内晶体管数每十八个月翻一番</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3243942" y="2059662"/>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如保持计算能力不变，微处理器价格，每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个月减少一半</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3243942" y="277597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未来</a:t>
            </a:r>
            <a:r>
              <a:rPr lang="en-US" altLang="zh-CN" sz="2000" dirty="0">
                <a:solidFill>
                  <a:schemeClr val="tx1"/>
                </a:solidFill>
                <a:latin typeface="微软雅黑" panose="020B0503020204020204" pitchFamily="34" charset="-122"/>
                <a:ea typeface="微软雅黑" panose="020B0503020204020204" pitchFamily="34" charset="-122"/>
              </a:rPr>
              <a:t>25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1996</a:t>
            </a:r>
            <a:r>
              <a:rPr lang="zh-CN" altLang="en-US" sz="2000" dirty="0">
                <a:solidFill>
                  <a:schemeClr val="tx1"/>
                </a:solidFill>
                <a:latin typeface="微软雅黑" panose="020B0503020204020204" pitchFamily="34" charset="-122"/>
                <a:ea typeface="微软雅黑" panose="020B0503020204020204" pitchFamily="34" charset="-122"/>
              </a:rPr>
              <a:t>年预言），主干网带宽每</a:t>
            </a:r>
            <a:r>
              <a:rPr lang="en-US" altLang="zh-CN" sz="2000" dirty="0">
                <a:solidFill>
                  <a:schemeClr val="tx1"/>
                </a:solidFill>
                <a:latin typeface="微软雅黑" panose="020B0503020204020204" pitchFamily="34" charset="-122"/>
                <a:ea typeface="微软雅黑" panose="020B0503020204020204" pitchFamily="34" charset="-122"/>
              </a:rPr>
              <a:t>6</a:t>
            </a:r>
            <a:r>
              <a:rPr lang="zh-CN" altLang="en-US" sz="2000" dirty="0">
                <a:solidFill>
                  <a:schemeClr val="tx1"/>
                </a:solidFill>
                <a:latin typeface="微软雅黑" panose="020B0503020204020204" pitchFamily="34" charset="-122"/>
                <a:ea typeface="微软雅黑" panose="020B0503020204020204" pitchFamily="34" charset="-122"/>
              </a:rPr>
              <a:t>个月增加一倍</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3243942" y="4208613"/>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DRAM</a:t>
            </a:r>
            <a:r>
              <a:rPr lang="zh-CN" altLang="en-US" sz="2000" dirty="0">
                <a:solidFill>
                  <a:schemeClr val="tx1"/>
                </a:solidFill>
                <a:latin typeface="微软雅黑" panose="020B0503020204020204" pitchFamily="34" charset="-122"/>
                <a:ea typeface="微软雅黑" panose="020B0503020204020204" pitchFamily="34" charset="-122"/>
              </a:rPr>
              <a:t>密度每年增加</a:t>
            </a:r>
            <a:r>
              <a:rPr lang="en-US" altLang="zh-CN" sz="2000" dirty="0">
                <a:solidFill>
                  <a:schemeClr val="tx1"/>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，每三年翻四倍</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3243942" y="3492296"/>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网络价值同网络用户数的平方成正比</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3243942" y="4924930"/>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硬盘的密度每年增加约一倍</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3243942" y="564124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从现在起，每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个月新增的存储量等于有史以来存储量之和</a:t>
            </a:r>
            <a:r>
              <a:rPr lang="en-US" altLang="zh-CN"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881742" y="1343344"/>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Moore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881742" y="2059661"/>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Bell</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881742" y="277597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Gilder</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881742" y="4208612"/>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DRAM</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发展</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881742" y="3492295"/>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Metcalfe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 </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81742" y="4924929"/>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硬盘发展规律</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881742" y="564124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新摩尔定律</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a:xfrm>
            <a:off x="487822" y="257614"/>
            <a:ext cx="10515600" cy="617641"/>
          </a:xfrm>
        </p:spPr>
        <p:txBody>
          <a:bodyPr/>
          <a:lstStyle/>
          <a:p>
            <a:pPr eaLnBrk="1" hangingPunct="1"/>
            <a:r>
              <a:rPr lang="en-US" altLang="zh-CN" dirty="0"/>
              <a:t>1965</a:t>
            </a:r>
            <a:r>
              <a:rPr lang="zh-CN" altLang="en-US" dirty="0"/>
              <a:t>年 </a:t>
            </a:r>
            <a:r>
              <a:rPr lang="en-US" altLang="zh-CN" dirty="0"/>
              <a:t>Moore</a:t>
            </a:r>
            <a:r>
              <a:rPr lang="en-US" altLang="zh-CN" dirty="0">
                <a:latin typeface="Arial" panose="020B0604020202020204" pitchFamily="34" charset="0"/>
              </a:rPr>
              <a:t>’</a:t>
            </a:r>
            <a:r>
              <a:rPr lang="en-US" altLang="zh-CN" dirty="0"/>
              <a:t>s Law</a:t>
            </a:r>
            <a:endParaRPr lang="en-US" altLang="zh-CN" dirty="0"/>
          </a:p>
        </p:txBody>
      </p:sp>
      <p:pic>
        <p:nvPicPr>
          <p:cNvPr id="204804" name="Picture 4" descr="50年来芯片晶体管和工作频率的指数式增长(注：纵坐标为对数坐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计算设备体积随着半导体工业发展呈指数式缩小</a:t>
            </a:r>
            <a:endParaRPr lang="zh-CN" altLang="en-US" dirty="0"/>
          </a:p>
        </p:txBody>
      </p:sp>
      <p:sp>
        <p:nvSpPr>
          <p:cNvPr id="4" name="灯片编号占位符 3"/>
          <p:cNvSpPr>
            <a:spLocks noGrp="1"/>
          </p:cNvSpPr>
          <p:nvPr>
            <p:ph type="sldNum" sz="quarter" idx="4294967295"/>
          </p:nvPr>
        </p:nvSpPr>
        <p:spPr>
          <a:xfrm>
            <a:off x="9448800" y="6356350"/>
            <a:ext cx="2743200" cy="365125"/>
          </a:xfrm>
        </p:spPr>
        <p:txBody>
          <a:bodyPr/>
          <a:lstStyle/>
          <a:p>
            <a:pPr algn="r" fontAlgn="base">
              <a:spcBef>
                <a:spcPct val="0"/>
              </a:spcBef>
              <a:spcAft>
                <a:spcPct val="0"/>
              </a:spcAft>
              <a:defRPr/>
            </a:pPr>
            <a:r>
              <a:rPr lang="en-US" altLang="zh-CN" sz="1400" i="1">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pic>
        <p:nvPicPr>
          <p:cNvPr id="205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我国计算机技术的发展</a:t>
            </a:r>
            <a:endParaRPr lang="zh-CN" altLang="en-US" dirty="0"/>
          </a:p>
        </p:txBody>
      </p:sp>
      <p:sp>
        <p:nvSpPr>
          <p:cNvPr id="3" name="内容占位符 2"/>
          <p:cNvSpPr>
            <a:spLocks noGrp="1"/>
          </p:cNvSpPr>
          <p:nvPr>
            <p:ph idx="1"/>
          </p:nvPr>
        </p:nvSpPr>
        <p:spPr>
          <a:xfrm>
            <a:off x="487822" y="942764"/>
            <a:ext cx="10764378" cy="5637024"/>
          </a:xfrm>
        </p:spPr>
        <p:txBody>
          <a:bodyPr>
            <a:normAutofit/>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endParaRPr lang="zh-CN" altLang="en-US" sz="2400" dirty="0"/>
          </a:p>
          <a:p>
            <a:pPr algn="just">
              <a:lnSpc>
                <a:spcPct val="150000"/>
              </a:lnSpc>
            </a:pPr>
            <a:r>
              <a:rPr lang="en-US" altLang="zh-CN" sz="2400" dirty="0"/>
              <a:t>50</a:t>
            </a:r>
            <a:r>
              <a:rPr lang="zh-CN" altLang="en-US" sz="2400" dirty="0"/>
              <a:t>年来相继研究出了第二代，第三代计算机。</a:t>
            </a:r>
            <a:endParaRPr lang="zh-CN" altLang="en-US" sz="2400" dirty="0"/>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dirty="0"/>
              <a:t>广告词：</a:t>
            </a:r>
            <a:r>
              <a:rPr lang="zh-CN" altLang="en-US" dirty="0">
                <a:latin typeface="宋体" panose="02010600030101010101" pitchFamily="2" charset="-122"/>
              </a:rPr>
              <a:t>“</a:t>
            </a:r>
            <a:r>
              <a:rPr lang="zh-CN" altLang="en-US" dirty="0"/>
              <a:t>一台我们自己制造的能够处理中文的电脑</a:t>
            </a:r>
            <a:r>
              <a:rPr lang="zh-CN" altLang="en-US" dirty="0">
                <a:latin typeface="宋体" panose="02010600030101010101" pitchFamily="2" charset="-122"/>
              </a:rPr>
              <a:t>”</a:t>
            </a:r>
            <a:r>
              <a:rPr lang="zh-CN" altLang="en-US" dirty="0"/>
              <a:t> </a:t>
            </a:r>
            <a:endParaRPr lang="zh-CN" altLang="en-US" dirty="0"/>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endParaRPr lang="zh-CN" altLang="en-US" sz="2400" dirty="0"/>
          </a:p>
          <a:p>
            <a:pPr algn="just">
              <a:lnSpc>
                <a:spcPct val="150000"/>
              </a:lnSpc>
            </a:pPr>
            <a:r>
              <a:rPr lang="zh-CN" altLang="en-US" sz="2400" dirty="0"/>
              <a:t>中科院研究开发的龙芯／</a:t>
            </a:r>
            <a:r>
              <a:rPr lang="en-US" altLang="zh-CN" sz="2400" dirty="0"/>
              <a:t>GODSON</a:t>
            </a:r>
            <a:endParaRPr lang="en-US" altLang="zh-CN" sz="2400" dirty="0"/>
          </a:p>
          <a:p>
            <a:pPr algn="just"/>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达芬奇机械式计算机</a:t>
            </a:r>
            <a:endParaRPr lang="zh-CN" altLang="en-US" dirty="0"/>
          </a:p>
        </p:txBody>
      </p:sp>
      <p:sp>
        <p:nvSpPr>
          <p:cNvPr id="6" name="Rectangle 3"/>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p:cNvSpPr txBox="1"/>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endParaRPr lang="zh-CN" altLang="en-US" sz="2400" dirty="0"/>
          </a:p>
          <a:p>
            <a:r>
              <a:rPr lang="zh-CN" altLang="en-US" sz="2400" dirty="0"/>
              <a:t>后人根据达芬奇手稿仿制的机械式计算机</a:t>
            </a:r>
            <a:endParaRPr lang="zh-CN" altLang="en-US"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487822" y="1247362"/>
            <a:ext cx="7065917" cy="4712912"/>
          </a:xfrm>
        </p:spPr>
      </p:pic>
      <p:sp>
        <p:nvSpPr>
          <p:cNvPr id="3" name="标题 2"/>
          <p:cNvSpPr>
            <a:spLocks noGrp="1"/>
          </p:cNvSpPr>
          <p:nvPr>
            <p:ph type="title"/>
          </p:nvPr>
        </p:nvSpPr>
        <p:spPr/>
        <p:txBody>
          <a:bodyPr/>
          <a:lstStyle/>
          <a:p>
            <a:r>
              <a:rPr lang="zh-CN" altLang="en-US" dirty="0"/>
              <a:t>陈列</a:t>
            </a:r>
            <a:r>
              <a:rPr lang="zh-CN" altLang="en-US"/>
              <a:t>在山东曲阜师范大学的</a:t>
            </a:r>
            <a:r>
              <a:rPr lang="en-US" altLang="zh-CN" dirty="0"/>
              <a:t>103</a:t>
            </a:r>
            <a:r>
              <a:rPr lang="zh-CN" altLang="en-US" dirty="0"/>
              <a:t>计算机</a:t>
            </a:r>
            <a:endParaRPr lang="zh-CN" altLang="en-US" dirty="0"/>
          </a:p>
        </p:txBody>
      </p:sp>
      <p:pic>
        <p:nvPicPr>
          <p:cNvPr id="6" name="图片 5"/>
          <p:cNvPicPr>
            <a:picLocks noChangeAspect="1"/>
          </p:cNvPicPr>
          <p:nvPr/>
        </p:nvPicPr>
        <p:blipFill>
          <a:blip r:embed="rId2"/>
          <a:stretch>
            <a:fillRect/>
          </a:stretch>
        </p:blipFill>
        <p:spPr>
          <a:xfrm>
            <a:off x="7844149" y="2441863"/>
            <a:ext cx="3860029" cy="2164884"/>
          </a:xfrm>
          <a:prstGeom prst="rect">
            <a:avLst/>
          </a:prstGeom>
        </p:spPr>
      </p:pic>
      <p:sp>
        <p:nvSpPr>
          <p:cNvPr id="7" name="矩形 6"/>
          <p:cNvSpPr/>
          <p:nvPr/>
        </p:nvSpPr>
        <p:spPr>
          <a:xfrm>
            <a:off x="7705363" y="4670369"/>
            <a:ext cx="4231533" cy="1289905"/>
          </a:xfrm>
          <a:prstGeom prst="rect">
            <a:avLst/>
          </a:prstGeom>
        </p:spPr>
        <p:txBody>
          <a:bodyPr wrap="square">
            <a:spAutoFit/>
          </a:bodyPr>
          <a:lstStyle/>
          <a:p>
            <a:pPr>
              <a:lnSpc>
                <a:spcPct val="150000"/>
              </a:lnSpc>
            </a:pPr>
            <a:r>
              <a:rPr lang="zh-CN" altLang="en-US" dirty="0">
                <a:solidFill>
                  <a:srgbClr val="18978B"/>
                </a:solidFill>
                <a:latin typeface="微软雅黑" panose="020B0503020204020204" pitchFamily="34" charset="-122"/>
                <a:ea typeface="微软雅黑" panose="020B0503020204020204" pitchFamily="34" charset="-122"/>
              </a:rPr>
              <a:t>使用现代技术复现中国第一台通用电子数字计算机</a:t>
            </a:r>
            <a:r>
              <a:rPr lang="en-US" altLang="zh-CN" dirty="0">
                <a:solidFill>
                  <a:srgbClr val="18978B"/>
                </a:solidFill>
                <a:latin typeface="微软雅黑" panose="020B0503020204020204" pitchFamily="34" charset="-122"/>
                <a:ea typeface="微软雅黑" panose="020B0503020204020204" pitchFamily="34" charset="-122"/>
              </a:rPr>
              <a:t>——“103”</a:t>
            </a:r>
            <a:r>
              <a:rPr lang="zh-CN" altLang="en-US" dirty="0">
                <a:solidFill>
                  <a:srgbClr val="18978B"/>
                </a:solidFill>
                <a:latin typeface="微软雅黑" panose="020B0503020204020204" pitchFamily="34" charset="-122"/>
                <a:ea typeface="微软雅黑" panose="020B0503020204020204" pitchFamily="34" charset="-122"/>
              </a:rPr>
              <a:t>计算机</a:t>
            </a:r>
            <a:br>
              <a:rPr lang="zh-CN" altLang="en-US" dirty="0">
                <a:latin typeface="微软雅黑" panose="020B0503020204020204" pitchFamily="34" charset="-122"/>
                <a:ea typeface="微软雅黑" panose="020B0503020204020204" pitchFamily="34" charset="-122"/>
              </a:rPr>
            </a:br>
            <a:r>
              <a:rPr lang="zh-CN" altLang="en-US" dirty="0">
                <a:solidFill>
                  <a:srgbClr val="333333"/>
                </a:solidFill>
                <a:latin typeface="微软雅黑" panose="020B0503020204020204" pitchFamily="34" charset="-122"/>
                <a:ea typeface="微软雅黑" panose="020B0503020204020204" pitchFamily="34" charset="-122"/>
              </a:rPr>
              <a:t>徐泽凡，中国科学院大学</a:t>
            </a:r>
            <a:r>
              <a:rPr lang="en-US" altLang="zh-CN" dirty="0">
                <a:solidFill>
                  <a:srgbClr val="333333"/>
                </a:solidFill>
                <a:latin typeface="微软雅黑" panose="020B0503020204020204" pitchFamily="34" charset="-122"/>
                <a:ea typeface="微软雅黑" panose="020B0503020204020204" pitchFamily="34" charset="-122"/>
              </a:rPr>
              <a:t>2018</a:t>
            </a:r>
            <a:r>
              <a:rPr lang="zh-CN" altLang="en-US" dirty="0">
                <a:solidFill>
                  <a:srgbClr val="333333"/>
                </a:solidFill>
                <a:latin typeface="微软雅黑" panose="020B0503020204020204" pitchFamily="34" charset="-122"/>
                <a:ea typeface="微软雅黑" panose="020B0503020204020204" pitchFamily="34" charset="-122"/>
              </a:rPr>
              <a:t>级本科生</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国产芯片现状</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a:t>MIPS</a:t>
            </a:r>
            <a:r>
              <a:rPr lang="zh-CN" altLang="en-US" b="1" dirty="0"/>
              <a:t>阵营</a:t>
            </a:r>
            <a:endParaRPr lang="en-US" altLang="zh-CN" b="1" dirty="0"/>
          </a:p>
          <a:p>
            <a:pPr lvl="1"/>
            <a:r>
              <a:rPr lang="zh-CN" altLang="en-US" dirty="0"/>
              <a:t>龙芯</a:t>
            </a:r>
            <a:endParaRPr lang="en-US" altLang="zh-CN" dirty="0"/>
          </a:p>
          <a:p>
            <a:r>
              <a:rPr lang="en-US" altLang="zh-CN" b="1" dirty="0"/>
              <a:t>X86</a:t>
            </a:r>
            <a:r>
              <a:rPr lang="zh-CN" altLang="en-US" b="1" dirty="0"/>
              <a:t>阵营</a:t>
            </a:r>
            <a:endParaRPr lang="en-US" altLang="zh-CN" b="1"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anose="05000000000000000000" pitchFamily="2" charset="2"/>
              <a:buChar char="n"/>
            </a:pPr>
            <a:r>
              <a:rPr lang="zh-CN" altLang="en-US" sz="2400" b="1" dirty="0">
                <a:solidFill>
                  <a:schemeClr val="tx1"/>
                </a:solidFill>
                <a:cs typeface="+mn-cs"/>
              </a:rPr>
              <a:t>自主指令</a:t>
            </a:r>
            <a:endParaRPr lang="en-US" altLang="zh-CN" sz="2400" b="1"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endParaRPr lang="en-US" altLang="zh-CN" dirty="0"/>
          </a:p>
          <a:p>
            <a:pPr marL="342900" lvl="1" indent="-342900">
              <a:buFont typeface="Wingdings" panose="05000000000000000000" pitchFamily="2" charset="2"/>
              <a:buChar char="n"/>
            </a:pPr>
            <a:r>
              <a:rPr lang="en-US" altLang="zh-CN" sz="2400" b="1" dirty="0">
                <a:solidFill>
                  <a:schemeClr val="tx1"/>
                </a:solidFill>
              </a:rPr>
              <a:t>ARM</a:t>
            </a:r>
            <a:r>
              <a:rPr lang="zh-CN" altLang="en-US" sz="2400" b="1" dirty="0">
                <a:solidFill>
                  <a:schemeClr val="tx1"/>
                </a:solidFill>
              </a:rPr>
              <a:t>阵营</a:t>
            </a:r>
            <a:endParaRPr lang="en-US" altLang="zh-CN" sz="2400" b="1" dirty="0">
              <a:solidFill>
                <a:schemeClr val="tx1"/>
              </a:solidFill>
            </a:endParaRPr>
          </a:p>
          <a:p>
            <a:pPr lvl="1"/>
            <a:r>
              <a:rPr lang="zh-CN" altLang="en-US" dirty="0"/>
              <a:t>飞腾，海思，展讯，松果</a:t>
            </a:r>
            <a:endParaRPr lang="en-US" altLang="zh-CN" dirty="0"/>
          </a:p>
          <a:p>
            <a:r>
              <a:rPr lang="en-US" altLang="zh-CN" b="1" dirty="0"/>
              <a:t>RISC-V</a:t>
            </a:r>
            <a:r>
              <a:rPr lang="zh-CN" altLang="en-US" b="1" dirty="0"/>
              <a:t>阵营</a:t>
            </a:r>
            <a:endParaRPr lang="en-US" altLang="zh-CN" b="1"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6733" b="16745"/>
          <a:stretch>
            <a:fillRect/>
          </a:stretch>
        </p:blipFill>
        <p:spPr>
          <a:xfrm>
            <a:off x="5098695" y="808634"/>
            <a:ext cx="2189090" cy="145624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4254" y="2605637"/>
            <a:ext cx="1200150" cy="5238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745" y="2060156"/>
            <a:ext cx="2438400" cy="76200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6246" t="31165" r="25882"/>
          <a:stretch>
            <a:fillRect/>
          </a:stretch>
        </p:blipFill>
        <p:spPr>
          <a:xfrm>
            <a:off x="4770755" y="4020508"/>
            <a:ext cx="3300467" cy="2429959"/>
          </a:xfrm>
          <a:prstGeom prst="rect">
            <a:avLst/>
          </a:prstGeom>
        </p:spPr>
      </p:pic>
      <p:pic>
        <p:nvPicPr>
          <p:cNvPr id="8" name="图片 7"/>
          <p:cNvPicPr>
            <a:picLocks noChangeAspect="1"/>
          </p:cNvPicPr>
          <p:nvPr/>
        </p:nvPicPr>
        <p:blipFill>
          <a:blip r:embed="rId5"/>
          <a:stretch>
            <a:fillRect/>
          </a:stretch>
        </p:blipFill>
        <p:spPr>
          <a:xfrm>
            <a:off x="5098695" y="3429000"/>
            <a:ext cx="2600000" cy="42857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6820" y="1308540"/>
            <a:ext cx="2572147" cy="1585390"/>
          </a:xfrm>
          <a:prstGeom prst="rect">
            <a:avLst/>
          </a:prstGeom>
        </p:spPr>
      </p:pic>
      <p:pic>
        <p:nvPicPr>
          <p:cNvPr id="11" name="图片 10"/>
          <p:cNvPicPr>
            <a:picLocks noChangeAspect="1"/>
          </p:cNvPicPr>
          <p:nvPr/>
        </p:nvPicPr>
        <p:blipFill>
          <a:blip r:embed="rId7">
            <a:clrChange>
              <a:clrFrom>
                <a:srgbClr val="FFFFFF"/>
              </a:clrFrom>
              <a:clrTo>
                <a:srgbClr val="FFFFFF">
                  <a:alpha val="0"/>
                </a:srgbClr>
              </a:clrTo>
            </a:clrChange>
          </a:blip>
          <a:stretch>
            <a:fillRect/>
          </a:stretch>
        </p:blipFill>
        <p:spPr>
          <a:xfrm>
            <a:off x="8071222" y="5245089"/>
            <a:ext cx="3944285" cy="684373"/>
          </a:xfrm>
          <a:prstGeom prst="rect">
            <a:avLst/>
          </a:prstGeom>
        </p:spPr>
      </p:pic>
      <p:pic>
        <p:nvPicPr>
          <p:cNvPr id="12" name="图片 11"/>
          <p:cNvPicPr>
            <a:picLocks noChangeAspect="1"/>
          </p:cNvPicPr>
          <p:nvPr/>
        </p:nvPicPr>
        <p:blipFill>
          <a:blip r:embed="rId8">
            <a:clrChange>
              <a:clrFrom>
                <a:srgbClr val="FEFEFE"/>
              </a:clrFrom>
              <a:clrTo>
                <a:srgbClr val="FEFEFE">
                  <a:alpha val="0"/>
                </a:srgbClr>
              </a:clrTo>
            </a:clrChange>
          </a:blip>
          <a:stretch>
            <a:fillRect/>
          </a:stretch>
        </p:blipFill>
        <p:spPr>
          <a:xfrm>
            <a:off x="8705006" y="3654504"/>
            <a:ext cx="2453688" cy="124237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a:xfrm>
            <a:off x="487822" y="257614"/>
            <a:ext cx="10515600" cy="617641"/>
          </a:xfrm>
        </p:spPr>
        <p:txBody>
          <a:bodyPr/>
          <a:lstStyle/>
          <a:p>
            <a:pPr eaLnBrk="1" hangingPunct="1"/>
            <a:r>
              <a:rPr lang="en-US" altLang="zh-CN"/>
              <a:t>Future of Computers</a:t>
            </a:r>
            <a:endParaRPr lang="en-US" altLang="zh-CN"/>
          </a:p>
        </p:txBody>
      </p:sp>
      <p:sp>
        <p:nvSpPr>
          <p:cNvPr id="587779" name="Rectangle 3"/>
          <p:cNvSpPr>
            <a:spLocks noGrp="1" noChangeArrowheads="1"/>
          </p:cNvSpPr>
          <p:nvPr>
            <p:ph idx="1"/>
          </p:nvPr>
        </p:nvSpPr>
        <p:spPr/>
        <p:txBody>
          <a:bodyPr>
            <a:normAutofit lnSpcReduction="10000"/>
          </a:bodyPr>
          <a:lstStyle/>
          <a:p>
            <a:pPr eaLnBrk="1" hangingPunct="1">
              <a:lnSpc>
                <a:spcPct val="130000"/>
              </a:lnSpc>
              <a:tabLst>
                <a:tab pos="5921375" algn="l"/>
              </a:tabLst>
            </a:pPr>
            <a:r>
              <a:rPr lang="zh-CN" altLang="en-US" sz="2000" b="1" dirty="0"/>
              <a:t>摩尔定律终结</a:t>
            </a:r>
            <a:endParaRPr lang="en-US" altLang="zh-CN" sz="2000" b="1" dirty="0"/>
          </a:p>
          <a:p>
            <a:pPr lvl="1" eaLnBrk="1" hangingPunct="1">
              <a:lnSpc>
                <a:spcPct val="130000"/>
              </a:lnSpc>
              <a:tabLst>
                <a:tab pos="5921375" algn="l"/>
              </a:tabLst>
            </a:pPr>
            <a:r>
              <a:rPr lang="en-US" altLang="zh-CN" sz="1800" dirty="0"/>
              <a:t>VLSI technology predicted not to scale pass 2015  </a:t>
            </a:r>
            <a:endParaRPr lang="en-US" altLang="zh-CN" sz="1800" dirty="0"/>
          </a:p>
          <a:p>
            <a:pPr lvl="1" eaLnBrk="1" hangingPunct="1">
              <a:lnSpc>
                <a:spcPct val="130000"/>
              </a:lnSpc>
              <a:buNone/>
              <a:tabLst>
                <a:tab pos="5921375" algn="l"/>
              </a:tabLst>
            </a:pPr>
            <a:r>
              <a:rPr lang="en-US" altLang="zh-CN" sz="1800" dirty="0"/>
              <a:t>      Transistor size will be measured in atoms and node charge will be  measured in electrons!!   </a:t>
            </a:r>
            <a:endParaRPr lang="en-US" altLang="zh-CN" sz="1800" dirty="0"/>
          </a:p>
          <a:p>
            <a:pPr lvl="1" eaLnBrk="1" hangingPunct="1">
              <a:lnSpc>
                <a:spcPct val="130000"/>
              </a:lnSpc>
              <a:tabLst>
                <a:tab pos="5921375" algn="l"/>
              </a:tabLst>
            </a:pPr>
            <a:r>
              <a:rPr lang="en-US" altLang="zh-CN" sz="1800" dirty="0"/>
              <a:t>many previously-unimportant problems will start to creep in</a:t>
            </a:r>
            <a:endParaRPr lang="en-US" altLang="zh-CN" sz="1800" dirty="0"/>
          </a:p>
          <a:p>
            <a:pPr lvl="1" eaLnBrk="1" hangingPunct="1">
              <a:lnSpc>
                <a:spcPct val="130000"/>
              </a:lnSpc>
              <a:buNone/>
              <a:tabLst>
                <a:tab pos="5921375" algn="l"/>
              </a:tabLst>
            </a:pPr>
            <a:r>
              <a:rPr lang="en-US" altLang="zh-CN" sz="1800" dirty="0"/>
              <a:t>     between now and then, e.g., complexity, wire delay, power and   reliability</a:t>
            </a:r>
            <a:endParaRPr lang="en-US" altLang="zh-CN" sz="1800" dirty="0"/>
          </a:p>
          <a:p>
            <a:pPr eaLnBrk="1" hangingPunct="1">
              <a:lnSpc>
                <a:spcPct val="130000"/>
              </a:lnSpc>
              <a:tabLst>
                <a:tab pos="5921375" algn="l"/>
              </a:tabLst>
            </a:pPr>
            <a:r>
              <a:rPr lang="zh-CN" altLang="en-US" sz="2000" b="1" dirty="0"/>
              <a:t>非冯诺依曼结构</a:t>
            </a:r>
            <a:endParaRPr lang="en-US" altLang="zh-CN" sz="2000" b="1" dirty="0"/>
          </a:p>
          <a:p>
            <a:pPr lvl="1" eaLnBrk="1" hangingPunct="1">
              <a:lnSpc>
                <a:spcPct val="130000"/>
              </a:lnSpc>
              <a:tabLst>
                <a:tab pos="5921375" algn="l"/>
              </a:tabLst>
            </a:pPr>
            <a:r>
              <a:rPr lang="en-US" altLang="zh-CN" sz="1800" dirty="0"/>
              <a:t>parallel and distributed processing</a:t>
            </a:r>
            <a:endParaRPr lang="en-US" altLang="zh-CN" sz="1800" dirty="0"/>
          </a:p>
          <a:p>
            <a:pPr lvl="1" eaLnBrk="1" hangingPunct="1">
              <a:lnSpc>
                <a:spcPct val="130000"/>
              </a:lnSpc>
              <a:tabLst>
                <a:tab pos="5921375" algn="l"/>
              </a:tabLst>
            </a:pPr>
            <a:r>
              <a:rPr lang="en-US" altLang="zh-CN" sz="1800" dirty="0"/>
              <a:t>reconfigurable hardware computing</a:t>
            </a:r>
            <a:endParaRPr lang="en-US" altLang="zh-CN" sz="1800" dirty="0"/>
          </a:p>
          <a:p>
            <a:pPr eaLnBrk="1" hangingPunct="1">
              <a:lnSpc>
                <a:spcPct val="130000"/>
              </a:lnSpc>
              <a:tabLst>
                <a:tab pos="5921375" algn="l"/>
              </a:tabLst>
            </a:pPr>
            <a:r>
              <a:rPr lang="zh-CN" altLang="en-US" sz="2000" b="1" dirty="0"/>
              <a:t>非硅技术</a:t>
            </a:r>
            <a:endParaRPr lang="en-US" altLang="zh-CN" sz="2000" b="1" dirty="0"/>
          </a:p>
          <a:p>
            <a:pPr lvl="1" eaLnBrk="1" hangingPunct="1">
              <a:lnSpc>
                <a:spcPct val="130000"/>
              </a:lnSpc>
              <a:tabLst>
                <a:tab pos="5921375" algn="l"/>
              </a:tabLst>
            </a:pPr>
            <a:r>
              <a:rPr lang="en-US" altLang="zh-CN" sz="1800" dirty="0"/>
              <a:t>nanotechnologies: carbon transistors, molecular switches</a:t>
            </a:r>
            <a:endParaRPr lang="en-US" altLang="zh-CN" sz="1800" dirty="0"/>
          </a:p>
          <a:p>
            <a:pPr lvl="1" eaLnBrk="1" hangingPunct="1">
              <a:lnSpc>
                <a:spcPct val="130000"/>
              </a:lnSpc>
              <a:tabLst>
                <a:tab pos="5921375" algn="l"/>
              </a:tabLst>
            </a:pPr>
            <a:r>
              <a:rPr lang="en-US" altLang="zh-CN" sz="1800" dirty="0"/>
              <a:t>biological/cellular computers: DNA, proteins and enzymes</a:t>
            </a:r>
            <a:endParaRPr lang="en-US" altLang="zh-CN" sz="1800" dirty="0"/>
          </a:p>
          <a:p>
            <a:pPr lvl="1" eaLnBrk="1" hangingPunct="1">
              <a:lnSpc>
                <a:spcPct val="130000"/>
              </a:lnSpc>
              <a:tabLst>
                <a:tab pos="5921375" algn="l"/>
              </a:tabLst>
            </a:pPr>
            <a:r>
              <a:rPr lang="en-US" altLang="zh-CN" sz="1800" dirty="0"/>
              <a:t>quantum computers: magnetic resonance and quantum dots.</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anim calcmode="lin" valueType="num">
                                      <p:cBhvr additive="base">
                                        <p:cTn id="11"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77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anim calcmode="lin" valueType="num">
                                      <p:cBhvr additive="base">
                                        <p:cTn id="15"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77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anim calcmode="lin" valueType="num">
                                      <p:cBhvr additive="base">
                                        <p:cTn id="19"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7779">
                                            <p:txEl>
                                              <p:pRg st="4" end="4"/>
                                            </p:txEl>
                                          </p:spTgt>
                                        </p:tgtEl>
                                        <p:attrNameLst>
                                          <p:attrName>style.visibility</p:attrName>
                                        </p:attrNameLst>
                                      </p:cBhvr>
                                      <p:to>
                                        <p:strVal val="visible"/>
                                      </p:to>
                                    </p:set>
                                    <p:anim calcmode="lin" valueType="num">
                                      <p:cBhvr additive="base">
                                        <p:cTn id="23"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87779">
                                            <p:txEl>
                                              <p:pRg st="5" end="5"/>
                                            </p:txEl>
                                          </p:spTgt>
                                        </p:tgtEl>
                                        <p:attrNameLst>
                                          <p:attrName>style.visibility</p:attrName>
                                        </p:attrNameLst>
                                      </p:cBhvr>
                                      <p:to>
                                        <p:strVal val="visible"/>
                                      </p:to>
                                    </p:set>
                                    <p:anim calcmode="lin" valueType="num">
                                      <p:cBhvr additive="base">
                                        <p:cTn id="29"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777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7779">
                                            <p:txEl>
                                              <p:pRg st="6" end="6"/>
                                            </p:txEl>
                                          </p:spTgt>
                                        </p:tgtEl>
                                        <p:attrNameLst>
                                          <p:attrName>style.visibility</p:attrName>
                                        </p:attrNameLst>
                                      </p:cBhvr>
                                      <p:to>
                                        <p:strVal val="visible"/>
                                      </p:to>
                                    </p:set>
                                    <p:anim calcmode="lin" valueType="num">
                                      <p:cBhvr additive="base">
                                        <p:cTn id="3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777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87779">
                                            <p:txEl>
                                              <p:pRg st="7" end="7"/>
                                            </p:txEl>
                                          </p:spTgt>
                                        </p:tgtEl>
                                        <p:attrNameLst>
                                          <p:attrName>style.visibility</p:attrName>
                                        </p:attrNameLst>
                                      </p:cBhvr>
                                      <p:to>
                                        <p:strVal val="visible"/>
                                      </p:to>
                                    </p:set>
                                    <p:anim calcmode="lin" valueType="num">
                                      <p:cBhvr additive="base">
                                        <p:cTn id="37"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8" end="8"/>
                                            </p:txEl>
                                          </p:spTgt>
                                        </p:tgtEl>
                                        <p:attrNameLst>
                                          <p:attrName>style.visibility</p:attrName>
                                        </p:attrNameLst>
                                      </p:cBhvr>
                                      <p:to>
                                        <p:strVal val="visible"/>
                                      </p:to>
                                    </p:set>
                                    <p:anim calcmode="lin" valueType="num">
                                      <p:cBhvr additive="base">
                                        <p:cTn id="43"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7779">
                                            <p:txEl>
                                              <p:pRg st="9" end="9"/>
                                            </p:txEl>
                                          </p:spTgt>
                                        </p:tgtEl>
                                        <p:attrNameLst>
                                          <p:attrName>style.visibility</p:attrName>
                                        </p:attrNameLst>
                                      </p:cBhvr>
                                      <p:to>
                                        <p:strVal val="visible"/>
                                      </p:to>
                                    </p:set>
                                    <p:anim calcmode="lin" valueType="num">
                                      <p:cBhvr additive="base">
                                        <p:cTn id="47"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8777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7779">
                                            <p:txEl>
                                              <p:pRg st="10" end="10"/>
                                            </p:txEl>
                                          </p:spTgt>
                                        </p:tgtEl>
                                        <p:attrNameLst>
                                          <p:attrName>style.visibility</p:attrName>
                                        </p:attrNameLst>
                                      </p:cBhvr>
                                      <p:to>
                                        <p:strVal val="visible"/>
                                      </p:to>
                                    </p:set>
                                    <p:anim calcmode="lin" valueType="num">
                                      <p:cBhvr additive="base">
                                        <p:cTn id="51"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8777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7779">
                                            <p:txEl>
                                              <p:pRg st="11" end="11"/>
                                            </p:txEl>
                                          </p:spTgt>
                                        </p:tgtEl>
                                        <p:attrNameLst>
                                          <p:attrName>style.visibility</p:attrName>
                                        </p:attrNameLst>
                                      </p:cBhvr>
                                      <p:to>
                                        <p:strVal val="visible"/>
                                      </p:to>
                                    </p:set>
                                    <p:anim calcmode="lin" valueType="num">
                                      <p:cBhvr additive="base">
                                        <p:cTn id="55"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endParaRPr lang="zh-CN" altLang="en-US" b="1" dirty="0">
              <a:effectLst>
                <a:outerShdw blurRad="38100" dist="38100" dir="2700000" algn="tl">
                  <a:srgbClr val="C0C0C0"/>
                </a:outerShdw>
              </a:effectLst>
            </a:endParaRPr>
          </a:p>
          <a:p>
            <a:pPr>
              <a:lnSpc>
                <a:spcPct val="150000"/>
              </a:lnSpc>
              <a:defRPr/>
            </a:pPr>
            <a:r>
              <a:rPr lang="en-US" altLang="zh-CN" b="1" dirty="0">
                <a:solidFill>
                  <a:srgbClr val="C00000"/>
                </a:solidFill>
                <a:effectLst>
                  <a:outerShdw blurRad="38100" dist="38100" dir="2700000" algn="tl">
                    <a:srgbClr val="000000">
                      <a:alpha val="43137"/>
                    </a:srgbClr>
                  </a:outerShdw>
                </a:effectLst>
              </a:rPr>
              <a:t>1.2 </a:t>
            </a:r>
            <a:r>
              <a:rPr lang="zh-CN" altLang="en-US" b="1" dirty="0">
                <a:solidFill>
                  <a:srgbClr val="C00000"/>
                </a:solidFill>
                <a:effectLst>
                  <a:outerShdw blurRad="38100" dist="38100" dir="2700000" algn="tl">
                    <a:srgbClr val="000000">
                      <a:alpha val="43137"/>
                    </a:srgbClr>
                  </a:outerShdw>
                </a:effectLst>
              </a:rPr>
              <a:t>计算机系统组成</a:t>
            </a:r>
            <a:endParaRPr lang="zh-CN" altLang="en-US" b="1" dirty="0">
              <a:solidFill>
                <a:srgbClr val="C00000"/>
              </a:solidFill>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endParaRPr lang="zh-CN" altLang="en-US" b="1" dirty="0"/>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计算机硬件系统</a:t>
            </a:r>
            <a:endParaRPr lang="zh-CN" altLang="en-US" dirty="0"/>
          </a:p>
        </p:txBody>
      </p:sp>
      <p:sp>
        <p:nvSpPr>
          <p:cNvPr id="3" name="内容占位符 2"/>
          <p:cNvSpPr>
            <a:spLocks noGrp="1"/>
          </p:cNvSpPr>
          <p:nvPr>
            <p:ph idx="1"/>
          </p:nvPr>
        </p:nvSpPr>
        <p:spPr/>
        <p:txBody>
          <a:bodyPr>
            <a:normAutofit/>
          </a:bodyPr>
          <a:lstStyle/>
          <a:p>
            <a:r>
              <a:rPr lang="zh-CN" altLang="en-US" dirty="0"/>
              <a:t>计算机硬件：一切构成计算机的物理实体</a:t>
            </a:r>
            <a:endParaRPr lang="zh-CN" altLang="en-US" dirty="0"/>
          </a:p>
          <a:p>
            <a:r>
              <a:rPr lang="zh-CN" altLang="en-US" dirty="0"/>
              <a:t>计算机基础理论</a:t>
            </a:r>
            <a:r>
              <a:rPr lang="en-US" altLang="zh-CN" dirty="0"/>
              <a:t>60</a:t>
            </a:r>
            <a:r>
              <a:rPr lang="zh-CN" altLang="en-US" dirty="0"/>
              <a:t>多年，关键部件没有大的改变</a:t>
            </a:r>
            <a:endParaRPr lang="en-US" altLang="zh-CN" dirty="0"/>
          </a:p>
          <a:p>
            <a:pPr lvl="1"/>
            <a:r>
              <a:rPr lang="zh-CN" altLang="zh-CN" dirty="0"/>
              <a:t>input (mouse, keyboard)</a:t>
            </a:r>
            <a:endParaRPr lang="zh-CN" altLang="zh-CN" dirty="0"/>
          </a:p>
          <a:p>
            <a:pPr lvl="1"/>
            <a:r>
              <a:rPr lang="zh-CN" altLang="zh-CN" dirty="0"/>
              <a:t>output (display, printer)</a:t>
            </a:r>
            <a:endParaRPr lang="zh-CN" altLang="zh-CN" dirty="0"/>
          </a:p>
          <a:p>
            <a:pPr lvl="1"/>
            <a:r>
              <a:rPr lang="zh-CN" altLang="zh-CN" dirty="0"/>
              <a:t>memory (disk drives, DRAM, SRAM, CD)</a:t>
            </a:r>
            <a:endParaRPr lang="zh-CN" altLang="zh-CN" dirty="0"/>
          </a:p>
          <a:p>
            <a:pPr lvl="1"/>
            <a:r>
              <a:rPr lang="en-US" altLang="zh-CN" dirty="0"/>
              <a:t>n</a:t>
            </a:r>
            <a:r>
              <a:rPr lang="zh-CN" altLang="zh-CN" dirty="0"/>
              <a:t>etwork</a:t>
            </a:r>
            <a:endParaRPr lang="zh-CN" altLang="zh-CN" dirty="0"/>
          </a:p>
          <a:p>
            <a:pPr>
              <a:lnSpc>
                <a:spcPct val="110000"/>
              </a:lnSpc>
            </a:pPr>
            <a:r>
              <a:rPr lang="zh-CN" altLang="en-US" dirty="0"/>
              <a:t>技术革新迅速</a:t>
            </a:r>
            <a:endParaRPr lang="zh-CN" altLang="zh-CN" dirty="0"/>
          </a:p>
          <a:p>
            <a:pPr lvl="1"/>
            <a:r>
              <a:rPr lang="zh-CN" altLang="zh-CN" dirty="0"/>
              <a:t>vacuum tube -&gt; transistor -&gt; IC -&gt; VLSI</a:t>
            </a:r>
            <a:endParaRPr lang="zh-CN" altLang="zh-CN" dirty="0"/>
          </a:p>
          <a:p>
            <a:pPr lvl="1"/>
            <a:r>
              <a:rPr lang="zh-CN" altLang="zh-CN" dirty="0"/>
              <a:t>doubling every 1.5 years:</a:t>
            </a:r>
            <a:endParaRPr lang="zh-CN" altLang="zh-CN" dirty="0"/>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anose="02020603050405020304" pitchFamily="18" charset="0"/>
            </a:endParaRPr>
          </a:p>
          <a:p>
            <a:endParaRPr lang="zh-CN" altLang="en-US" dirty="0"/>
          </a:p>
          <a:p>
            <a:endParaRPr lang="zh-CN" altLang="en-US" dirty="0"/>
          </a:p>
        </p:txBody>
      </p:sp>
      <p:sp>
        <p:nvSpPr>
          <p:cNvPr id="4" name="内容占位符 2"/>
          <p:cNvSpPr txBox="1"/>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p:cNvGraphicFramePr>
            <a:graphicFrameLocks noChangeAspect="1"/>
          </p:cNvGraphicFramePr>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8347" name="Clip" r:id="rId1" imgW="4000500" imgH="3148330" progId="">
                  <p:embed/>
                </p:oleObj>
              </mc:Choice>
              <mc:Fallback>
                <p:oleObj name="Clip" r:id="rId1" imgW="4000500" imgH="3148330" progId="">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 calcmode="lin" valueType="num">
                                      <p:cBhvr additive="base">
                                        <p:cTn id="1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down)">
                                      <p:cBhvr>
                                        <p:cTn id="46" dur="500"/>
                                        <p:tgtEl>
                                          <p:spTgt spid="3">
                                            <p:txEl>
                                              <p:pRg st="9" end="9"/>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down)">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What is a Computer?</a:t>
            </a:r>
            <a:endParaRPr lang="zh-CN" altLang="en-US" dirty="0"/>
          </a:p>
        </p:txBody>
      </p:sp>
      <p:sp>
        <p:nvSpPr>
          <p:cNvPr id="4" name="AutoShape 3"/>
          <p:cNvSpPr>
            <a:spLocks noChangeArrowheads="1"/>
          </p:cNvSpPr>
          <p:nvPr/>
        </p:nvSpPr>
        <p:spPr bwMode="auto">
          <a:xfrm>
            <a:off x="3121026" y="2344638"/>
            <a:ext cx="6932613" cy="3867150"/>
          </a:xfrm>
          <a:prstGeom prst="roundRect">
            <a:avLst>
              <a:gd name="adj" fmla="val 16667"/>
            </a:avLst>
          </a:prstGeom>
          <a:solidFill>
            <a:schemeClr val="bg1"/>
          </a:solidFill>
          <a:ln w="34925">
            <a:solidFill>
              <a:srgbClr val="FF66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grpSp>
        <p:nvGrpSpPr>
          <p:cNvPr id="5" name="Group 4"/>
          <p:cNvGrpSpPr/>
          <p:nvPr/>
        </p:nvGrpSpPr>
        <p:grpSpPr bwMode="auto">
          <a:xfrm>
            <a:off x="2108201" y="1379438"/>
            <a:ext cx="4976813" cy="1098550"/>
            <a:chOff x="334" y="801"/>
            <a:chExt cx="3135" cy="692"/>
          </a:xfrm>
        </p:grpSpPr>
        <p:sp>
          <p:nvSpPr>
            <p:cNvPr id="6"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grpSp>
          <p:nvGrpSpPr>
            <p:cNvPr id="7" name="Group 6"/>
            <p:cNvGrpSpPr/>
            <p:nvPr/>
          </p:nvGrpSpPr>
          <p:grpSpPr bwMode="auto">
            <a:xfrm>
              <a:off x="632" y="801"/>
              <a:ext cx="2837" cy="577"/>
              <a:chOff x="632" y="801"/>
              <a:chExt cx="2837" cy="577"/>
            </a:xfrm>
          </p:grpSpPr>
          <p:sp>
            <p:nvSpPr>
              <p:cNvPr id="8" name="Text Box 7"/>
              <p:cNvSpPr txBox="1">
                <a:spLocks noChangeArrowheads="1"/>
              </p:cNvSpPr>
              <p:nvPr/>
            </p:nvSpPr>
            <p:spPr bwMode="auto">
              <a:xfrm>
                <a:off x="632" y="1064"/>
                <a:ext cx="1016" cy="231"/>
              </a:xfrm>
              <a:prstGeom prst="rect">
                <a:avLst/>
              </a:prstGeom>
              <a:noFill/>
              <a:ln w="12700">
                <a:noFill/>
                <a:miter lim="800000"/>
              </a:ln>
            </p:spPr>
            <p:txBody>
              <a:bodyPr>
                <a:spAutoFit/>
              </a:bodyPr>
              <a:lstStyle/>
              <a:p>
                <a:pPr fontAlgn="base">
                  <a:spcBef>
                    <a:spcPct val="50000"/>
                  </a:spcBef>
                  <a:spcAft>
                    <a:spcPct val="0"/>
                  </a:spcAft>
                </a:pPr>
                <a:r>
                  <a:rPr lang="en-US" altLang="zh-CN" b="1">
                    <a:solidFill>
                      <a:srgbClr val="000000"/>
                    </a:solidFill>
                    <a:latin typeface="Arial" panose="020B0604020202020204" pitchFamily="34" charset="0"/>
                    <a:ea typeface="华文细黑" panose="02010600040101010101" pitchFamily="2" charset="-122"/>
                  </a:rPr>
                  <a:t>User’s View</a:t>
                </a:r>
                <a:endParaRPr lang="en-US" altLang="zh-CN" b="1">
                  <a:solidFill>
                    <a:srgbClr val="000000"/>
                  </a:solidFill>
                  <a:latin typeface="Arial" panose="020B0604020202020204" pitchFamily="34" charset="0"/>
                  <a:ea typeface="华文细黑" panose="02010600040101010101" pitchFamily="2" charset="-122"/>
                </a:endParaRPr>
              </a:p>
            </p:txBody>
          </p:sp>
          <p:sp>
            <p:nvSpPr>
              <p:cNvPr id="9" name="Text Box 8"/>
              <p:cNvSpPr txBox="1">
                <a:spLocks noChangeArrowheads="1"/>
              </p:cNvSpPr>
              <p:nvPr/>
            </p:nvSpPr>
            <p:spPr bwMode="auto">
              <a:xfrm>
                <a:off x="1865" y="801"/>
                <a:ext cx="1604" cy="577"/>
              </a:xfrm>
              <a:prstGeom prst="rect">
                <a:avLst/>
              </a:prstGeom>
              <a:noFill/>
              <a:ln w="12700">
                <a:noFill/>
                <a:miter lim="800000"/>
              </a:ln>
            </p:spPr>
            <p:txBody>
              <a:bodyPr wrap="none">
                <a:spAutoFit/>
              </a:bodyPr>
              <a:lstStyle/>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Application Programs</a:t>
                </a:r>
                <a:endParaRPr lang="en-US" altLang="zh-CN" b="1">
                  <a:solidFill>
                    <a:srgbClr val="000000"/>
                  </a:solidFill>
                  <a:latin typeface="Times New Roman" panose="02020603050405020304" pitchFamily="18" charset="0"/>
                  <a:ea typeface="华文细黑" panose="02010600040101010101" pitchFamily="2" charset="-122"/>
                </a:endParaRPr>
              </a:p>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OS Utilities</a:t>
                </a:r>
                <a:endParaRPr lang="en-US" altLang="zh-CN" b="1">
                  <a:solidFill>
                    <a:srgbClr val="000000"/>
                  </a:solidFill>
                  <a:latin typeface="Times New Roman" panose="02020603050405020304" pitchFamily="18" charset="0"/>
                  <a:ea typeface="华文细黑" panose="02010600040101010101" pitchFamily="2" charset="-122"/>
                </a:endParaRPr>
              </a:p>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Hardware Peripherals</a:t>
                </a:r>
                <a:endParaRPr lang="en-US" altLang="zh-CN" b="1">
                  <a:solidFill>
                    <a:srgbClr val="000000"/>
                  </a:solidFill>
                  <a:latin typeface="Times New Roman" panose="02020603050405020304" pitchFamily="18" charset="0"/>
                  <a:ea typeface="华文细黑" panose="02010600040101010101" pitchFamily="2" charset="-122"/>
                </a:endParaRPr>
              </a:p>
            </p:txBody>
          </p:sp>
        </p:grpSp>
      </p:grpSp>
      <p:grpSp>
        <p:nvGrpSpPr>
          <p:cNvPr id="10" name="Group 9"/>
          <p:cNvGrpSpPr/>
          <p:nvPr/>
        </p:nvGrpSpPr>
        <p:grpSpPr bwMode="auto">
          <a:xfrm>
            <a:off x="3906839" y="2250977"/>
            <a:ext cx="5653087" cy="1584325"/>
            <a:chOff x="1467" y="1439"/>
            <a:chExt cx="3561" cy="998"/>
          </a:xfrm>
        </p:grpSpPr>
        <p:sp>
          <p:nvSpPr>
            <p:cNvPr id="11"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 name="Text Box 11"/>
            <p:cNvSpPr txBox="1">
              <a:spLocks noChangeArrowheads="1"/>
            </p:cNvSpPr>
            <p:nvPr/>
          </p:nvSpPr>
          <p:spPr bwMode="auto">
            <a:xfrm>
              <a:off x="1866" y="1664"/>
              <a:ext cx="1186" cy="404"/>
            </a:xfrm>
            <a:prstGeom prst="rect">
              <a:avLst/>
            </a:prstGeom>
            <a:noFill/>
            <a:ln w="12700">
              <a:noFill/>
              <a:miter lim="800000"/>
            </a:ln>
          </p:spPr>
          <p:txBody>
            <a:bodyPr>
              <a:spAutoFit/>
            </a:bodyPr>
            <a:lstStyle/>
            <a:p>
              <a:pPr fontAlgn="base">
                <a:spcBef>
                  <a:spcPct val="50000"/>
                </a:spcBef>
                <a:spcAft>
                  <a:spcPct val="0"/>
                </a:spcAft>
              </a:pPr>
              <a:r>
                <a:rPr lang="en-US" altLang="zh-CN" b="1">
                  <a:solidFill>
                    <a:srgbClr val="000000"/>
                  </a:solidFill>
                  <a:latin typeface="Arial" panose="020B0604020202020204" pitchFamily="34" charset="0"/>
                  <a:ea typeface="华文细黑" panose="02010600040101010101" pitchFamily="2" charset="-122"/>
                </a:rPr>
                <a:t>Programmer’s View</a:t>
              </a:r>
              <a:endParaRPr lang="en-US" altLang="zh-CN" b="1">
                <a:solidFill>
                  <a:srgbClr val="000000"/>
                </a:solidFill>
                <a:latin typeface="Arial" panose="020B0604020202020204" pitchFamily="34" charset="0"/>
                <a:ea typeface="华文细黑" panose="02010600040101010101" pitchFamily="2" charset="-122"/>
              </a:endParaRPr>
            </a:p>
          </p:txBody>
        </p:sp>
        <p:sp>
          <p:nvSpPr>
            <p:cNvPr id="13"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18978B"/>
            </a:solidFill>
            <a:ln w="12700">
              <a:solidFill>
                <a:srgbClr val="18978B"/>
              </a:solidFill>
              <a:miter lim="800000"/>
            </a:ln>
          </p:spPr>
          <p:txBody>
            <a:bodyPr wrap="none" anchor="ctr"/>
            <a:lstStyle/>
            <a:p>
              <a:pPr algn="r" fontAlgn="base">
                <a:spcBef>
                  <a:spcPct val="0"/>
                </a:spcBef>
                <a:spcAft>
                  <a:spcPct val="0"/>
                </a:spcAft>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4" name="Text Box 13"/>
            <p:cNvSpPr txBox="1">
              <a:spLocks noChangeArrowheads="1"/>
            </p:cNvSpPr>
            <p:nvPr/>
          </p:nvSpPr>
          <p:spPr bwMode="auto">
            <a:xfrm>
              <a:off x="3216" y="1462"/>
              <a:ext cx="1812" cy="975"/>
            </a:xfrm>
            <a:prstGeom prst="rect">
              <a:avLst/>
            </a:prstGeom>
            <a:noFill/>
            <a:ln w="12700">
              <a:noFill/>
              <a:miter lim="800000"/>
            </a:ln>
          </p:spPr>
          <p:txBody>
            <a:bodyPr wrap="none">
              <a:spAutoFit/>
            </a:bodyPr>
            <a:lstStyle/>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HLL (e.g. C, C++, Pascal)</a:t>
              </a:r>
              <a:endParaRPr lang="en-US" altLang="zh-CN" b="1">
                <a:solidFill>
                  <a:srgbClr val="000000"/>
                </a:solidFill>
                <a:latin typeface="Times New Roman" panose="02020603050405020304" pitchFamily="18" charset="0"/>
                <a:ea typeface="华文细黑" panose="02010600040101010101" pitchFamily="2" charset="-122"/>
              </a:endParaRPr>
            </a:p>
            <a:p>
              <a:pPr lvl="1" fontAlgn="base">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Machine independent</a:t>
              </a:r>
              <a:endParaRPr lang="en-US" altLang="zh-CN" b="1">
                <a:solidFill>
                  <a:srgbClr val="000000"/>
                </a:solidFill>
                <a:latin typeface="Times New Roman" panose="02020603050405020304" pitchFamily="18" charset="0"/>
                <a:ea typeface="华文细黑" panose="02010600040101010101" pitchFamily="2" charset="-122"/>
              </a:endParaRPr>
            </a:p>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Assembly Language</a:t>
              </a:r>
              <a:endParaRPr lang="en-US" altLang="zh-CN"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Instructions</a:t>
              </a:r>
              <a:endParaRPr lang="en-US" altLang="zh-CN"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Memory</a:t>
              </a:r>
              <a:endParaRPr lang="en-US" altLang="zh-CN" sz="1600"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Registers</a:t>
              </a:r>
              <a:endParaRPr lang="en-US" altLang="zh-CN" b="1">
                <a:solidFill>
                  <a:srgbClr val="000000"/>
                </a:solidFill>
                <a:latin typeface="Times New Roman" panose="02020603050405020304" pitchFamily="18" charset="0"/>
                <a:ea typeface="华文细黑" panose="02010600040101010101" pitchFamily="2" charset="-122"/>
              </a:endParaRPr>
            </a:p>
          </p:txBody>
        </p:sp>
      </p:grpSp>
      <p:grpSp>
        <p:nvGrpSpPr>
          <p:cNvPr id="15" name="Group 14"/>
          <p:cNvGrpSpPr/>
          <p:nvPr/>
        </p:nvGrpSpPr>
        <p:grpSpPr bwMode="auto">
          <a:xfrm>
            <a:off x="3222626" y="2959002"/>
            <a:ext cx="5002213" cy="2338387"/>
            <a:chOff x="1014" y="2040"/>
            <a:chExt cx="3151" cy="1473"/>
          </a:xfrm>
        </p:grpSpPr>
        <p:sp>
          <p:nvSpPr>
            <p:cNvPr id="16"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7" name="Text Box 16"/>
            <p:cNvSpPr txBox="1">
              <a:spLocks noChangeArrowheads="1"/>
            </p:cNvSpPr>
            <p:nvPr/>
          </p:nvSpPr>
          <p:spPr bwMode="auto">
            <a:xfrm>
              <a:off x="2972" y="2665"/>
              <a:ext cx="1016" cy="404"/>
            </a:xfrm>
            <a:prstGeom prst="rect">
              <a:avLst/>
            </a:prstGeom>
            <a:noFill/>
            <a:ln w="12700">
              <a:noFill/>
              <a:miter lim="800000"/>
            </a:ln>
          </p:spPr>
          <p:txBody>
            <a:bodyPr>
              <a:spAutoFit/>
            </a:bodyPr>
            <a:lstStyle/>
            <a:p>
              <a:pPr fontAlgn="base">
                <a:spcBef>
                  <a:spcPct val="50000"/>
                </a:spcBef>
                <a:spcAft>
                  <a:spcPct val="0"/>
                </a:spcAft>
              </a:pPr>
              <a:r>
                <a:rPr lang="en-US" altLang="zh-CN" b="1">
                  <a:solidFill>
                    <a:srgbClr val="000000"/>
                  </a:solidFill>
                  <a:latin typeface="Arial" panose="020B0604020202020204" pitchFamily="34" charset="0"/>
                  <a:ea typeface="华文细黑" panose="02010600040101010101" pitchFamily="2" charset="-122"/>
                </a:rPr>
                <a:t>Architect’s View</a:t>
              </a:r>
              <a:endParaRPr lang="en-US" altLang="zh-CN" b="1">
                <a:solidFill>
                  <a:srgbClr val="000000"/>
                </a:solidFill>
                <a:latin typeface="Arial" panose="020B0604020202020204" pitchFamily="34" charset="0"/>
                <a:ea typeface="华文细黑" panose="02010600040101010101" pitchFamily="2" charset="-122"/>
              </a:endParaRPr>
            </a:p>
          </p:txBody>
        </p:sp>
        <p:sp>
          <p:nvSpPr>
            <p:cNvPr id="18"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18978B"/>
            </a:solidFill>
            <a:ln w="12700">
              <a:solidFill>
                <a:srgbClr val="18978B"/>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9" name="Text Box 18"/>
            <p:cNvSpPr txBox="1">
              <a:spLocks noChangeArrowheads="1"/>
            </p:cNvSpPr>
            <p:nvPr/>
          </p:nvSpPr>
          <p:spPr bwMode="auto">
            <a:xfrm>
              <a:off x="1014" y="2519"/>
              <a:ext cx="1603" cy="994"/>
            </a:xfrm>
            <a:prstGeom prst="rect">
              <a:avLst/>
            </a:prstGeom>
            <a:noFill/>
            <a:ln w="12700">
              <a:noFill/>
              <a:miter lim="800000"/>
            </a:ln>
          </p:spPr>
          <p:txBody>
            <a:bodyPr wrap="none">
              <a:spAutoFit/>
            </a:bodyPr>
            <a:lstStyle/>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Data path</a:t>
              </a:r>
              <a:endParaRPr lang="en-US" altLang="zh-CN"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Registers, ALU, etc.</a:t>
              </a:r>
              <a:endParaRPr lang="en-US" altLang="zh-CN" b="1">
                <a:solidFill>
                  <a:srgbClr val="000000"/>
                </a:solidFill>
                <a:latin typeface="Times New Roman" panose="02020603050405020304" pitchFamily="18" charset="0"/>
                <a:ea typeface="华文细黑" panose="02010600040101010101" pitchFamily="2" charset="-122"/>
              </a:endParaRPr>
            </a:p>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Control Unit</a:t>
              </a:r>
              <a:endParaRPr lang="en-US" altLang="zh-CN" b="1">
                <a:solidFill>
                  <a:srgbClr val="000000"/>
                </a:solidFill>
                <a:latin typeface="Times New Roman" panose="02020603050405020304" pitchFamily="18" charset="0"/>
                <a:ea typeface="华文细黑" panose="02010600040101010101" pitchFamily="2" charset="-122"/>
              </a:endParaRPr>
            </a:p>
            <a:p>
              <a:pPr fontAlgn="base">
                <a:spcBef>
                  <a:spcPct val="0"/>
                </a:spcBef>
                <a:spcAft>
                  <a:spcPct val="0"/>
                </a:spcAft>
                <a:buFont typeface="Wingdings" panose="05000000000000000000" pitchFamily="2" charset="2"/>
                <a:buChar char="l"/>
              </a:pPr>
              <a:r>
                <a:rPr lang="en-US" altLang="zh-CN" b="1">
                  <a:solidFill>
                    <a:srgbClr val="000000"/>
                  </a:solidFill>
                  <a:latin typeface="Times New Roman" panose="02020603050405020304" pitchFamily="18" charset="0"/>
                  <a:ea typeface="华文细黑" panose="02010600040101010101" pitchFamily="2" charset="-122"/>
                </a:rPr>
                <a:t>Externals</a:t>
              </a:r>
              <a:endParaRPr lang="en-US" altLang="zh-CN"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Memory System</a:t>
              </a:r>
              <a:endParaRPr lang="en-US" altLang="zh-CN" sz="1600" b="1">
                <a:solidFill>
                  <a:srgbClr val="000000"/>
                </a:solidFill>
                <a:latin typeface="Times New Roman" panose="02020603050405020304" pitchFamily="18" charset="0"/>
                <a:ea typeface="华文细黑" panose="02010600040101010101" pitchFamily="2" charset="-122"/>
              </a:endParaRPr>
            </a:p>
            <a:p>
              <a:pPr lvl="1" fontAlgn="base">
                <a:lnSpc>
                  <a:spcPct val="90000"/>
                </a:lnSpc>
                <a:spcBef>
                  <a:spcPct val="0"/>
                </a:spcBef>
                <a:spcAft>
                  <a:spcPct val="0"/>
                </a:spcAft>
                <a:buSzPct val="90000"/>
                <a:buFont typeface="Wingdings" panose="05000000000000000000" pitchFamily="2" charset="2"/>
                <a:buChar char="m"/>
              </a:pPr>
              <a:r>
                <a:rPr lang="en-US" altLang="zh-CN" sz="1600" b="1">
                  <a:solidFill>
                    <a:srgbClr val="000000"/>
                  </a:solidFill>
                  <a:latin typeface="Times New Roman" panose="02020603050405020304" pitchFamily="18" charset="0"/>
                  <a:ea typeface="华文细黑" panose="02010600040101010101" pitchFamily="2" charset="-122"/>
                </a:rPr>
                <a:t>I/O System</a:t>
              </a:r>
              <a:endParaRPr lang="en-US" altLang="zh-CN" b="1">
                <a:solidFill>
                  <a:srgbClr val="000000"/>
                </a:solidFill>
                <a:latin typeface="Times New Roman" panose="02020603050405020304" pitchFamily="18" charset="0"/>
                <a:ea typeface="华文细黑" panose="02010600040101010101" pitchFamily="2" charset="-122"/>
              </a:endParaRPr>
            </a:p>
          </p:txBody>
        </p:sp>
      </p:grpSp>
      <p:grpSp>
        <p:nvGrpSpPr>
          <p:cNvPr id="20" name="Group 19"/>
          <p:cNvGrpSpPr/>
          <p:nvPr/>
        </p:nvGrpSpPr>
        <p:grpSpPr bwMode="auto">
          <a:xfrm>
            <a:off x="5481639" y="4460776"/>
            <a:ext cx="4492625" cy="1674812"/>
            <a:chOff x="2727" y="3017"/>
            <a:chExt cx="2830" cy="1055"/>
          </a:xfrm>
        </p:grpSpPr>
        <p:sp>
          <p:nvSpPr>
            <p:cNvPr id="2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2" name="Text Box 21"/>
            <p:cNvSpPr txBox="1">
              <a:spLocks noChangeArrowheads="1"/>
            </p:cNvSpPr>
            <p:nvPr/>
          </p:nvSpPr>
          <p:spPr bwMode="auto">
            <a:xfrm>
              <a:off x="3918" y="3568"/>
              <a:ext cx="1343" cy="404"/>
            </a:xfrm>
            <a:prstGeom prst="rect">
              <a:avLst/>
            </a:prstGeom>
            <a:noFill/>
            <a:ln w="12700">
              <a:noFill/>
              <a:miter lim="800000"/>
            </a:ln>
          </p:spPr>
          <p:txBody>
            <a:bodyPr>
              <a:spAutoFit/>
            </a:bodyPr>
            <a:lstStyle/>
            <a:p>
              <a:pPr fontAlgn="base">
                <a:spcBef>
                  <a:spcPct val="50000"/>
                </a:spcBef>
                <a:spcAft>
                  <a:spcPct val="0"/>
                </a:spcAft>
              </a:pPr>
              <a:r>
                <a:rPr lang="en-US" altLang="zh-CN" b="1">
                  <a:solidFill>
                    <a:srgbClr val="000000"/>
                  </a:solidFill>
                  <a:latin typeface="Arial" panose="020B0604020202020204" pitchFamily="34" charset="0"/>
                  <a:ea typeface="华文细黑" panose="02010600040101010101" pitchFamily="2" charset="-122"/>
                </a:rPr>
                <a:t>Logic Designer’s View</a:t>
              </a:r>
              <a:endParaRPr lang="en-US" altLang="zh-CN" b="1">
                <a:solidFill>
                  <a:srgbClr val="000000"/>
                </a:solidFill>
                <a:latin typeface="Arial" panose="020B0604020202020204" pitchFamily="34" charset="0"/>
                <a:ea typeface="华文细黑" panose="02010600040101010101" pitchFamily="2" charset="-122"/>
              </a:endParaRPr>
            </a:p>
          </p:txBody>
        </p:sp>
        <p:sp>
          <p:nvSpPr>
            <p:cNvPr id="2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18978B"/>
            </a:solidFill>
            <a:ln w="12700">
              <a:solidFill>
                <a:srgbClr val="18978B"/>
              </a:solidFill>
              <a:miter lim="800000"/>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4" name="Freeform 23"/>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5" name="Freeform 24"/>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6" name="Line 25"/>
            <p:cNvSpPr>
              <a:spLocks noChangeShapeType="1"/>
            </p:cNvSpPr>
            <p:nvPr/>
          </p:nvSpPr>
          <p:spPr bwMode="auto">
            <a:xfrm>
              <a:off x="2826" y="3589"/>
              <a:ext cx="1" cy="36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7" name="Line 26"/>
            <p:cNvSpPr>
              <a:spLocks noChangeShapeType="1"/>
            </p:cNvSpPr>
            <p:nvPr/>
          </p:nvSpPr>
          <p:spPr bwMode="auto">
            <a:xfrm>
              <a:off x="3118" y="3462"/>
              <a:ext cx="0" cy="77"/>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8" name="Freeform 27"/>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29" name="Freeform 28"/>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0" name="Freeform 29"/>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1" name="Freeform 30"/>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2" name="Freeform 31"/>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3" name="Line 32"/>
            <p:cNvSpPr>
              <a:spLocks noChangeShapeType="1"/>
            </p:cNvSpPr>
            <p:nvPr/>
          </p:nvSpPr>
          <p:spPr bwMode="auto">
            <a:xfrm>
              <a:off x="2828" y="3750"/>
              <a:ext cx="403" cy="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4" name="Freeform 33"/>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5" name="Line 34"/>
            <p:cNvSpPr>
              <a:spLocks noChangeShapeType="1"/>
            </p:cNvSpPr>
            <p:nvPr/>
          </p:nvSpPr>
          <p:spPr bwMode="auto">
            <a:xfrm flipH="1">
              <a:off x="2823" y="3912"/>
              <a:ext cx="404" cy="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6" name="Freeform 35"/>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7" name="Freeform 36"/>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8" name="Freeform 37"/>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39" name="Freeform 38"/>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40" name="Freeform 39"/>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41" name="Line 40"/>
            <p:cNvSpPr>
              <a:spLocks noChangeShapeType="1"/>
            </p:cNvSpPr>
            <p:nvPr/>
          </p:nvSpPr>
          <p:spPr bwMode="auto">
            <a:xfrm flipH="1">
              <a:off x="3101" y="3476"/>
              <a:ext cx="30" cy="26"/>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42" name="Line 41"/>
            <p:cNvSpPr>
              <a:spLocks noChangeShapeType="1"/>
            </p:cNvSpPr>
            <p:nvPr/>
          </p:nvSpPr>
          <p:spPr bwMode="auto">
            <a:xfrm>
              <a:off x="2843" y="3740"/>
              <a:ext cx="12" cy="2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43" name="Rectangle 42"/>
            <p:cNvSpPr>
              <a:spLocks noChangeArrowheads="1"/>
            </p:cNvSpPr>
            <p:nvPr/>
          </p:nvSpPr>
          <p:spPr bwMode="auto">
            <a:xfrm>
              <a:off x="2777" y="367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3</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44" name="Rectangle 43"/>
            <p:cNvSpPr>
              <a:spLocks noChangeArrowheads="1"/>
            </p:cNvSpPr>
            <p:nvPr/>
          </p:nvSpPr>
          <p:spPr bwMode="auto">
            <a:xfrm>
              <a:off x="2794" y="367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2</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45" name="Rectangle 44"/>
            <p:cNvSpPr>
              <a:spLocks noChangeArrowheads="1"/>
            </p:cNvSpPr>
            <p:nvPr/>
          </p:nvSpPr>
          <p:spPr bwMode="auto">
            <a:xfrm>
              <a:off x="3020" y="3387"/>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I</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46" name="Rectangle 45"/>
            <p:cNvSpPr>
              <a:spLocks noChangeArrowheads="1"/>
            </p:cNvSpPr>
            <p:nvPr/>
          </p:nvSpPr>
          <p:spPr bwMode="auto">
            <a:xfrm>
              <a:off x="3035" y="3387"/>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R</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47" name="Rectangle 46"/>
            <p:cNvSpPr>
              <a:spLocks noChangeArrowheads="1"/>
            </p:cNvSpPr>
            <p:nvPr/>
          </p:nvSpPr>
          <p:spPr bwMode="auto">
            <a:xfrm>
              <a:off x="3051" y="3387"/>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sp>
          <p:nvSpPr>
            <p:cNvPr id="48" name="Rectangle 47"/>
            <p:cNvSpPr>
              <a:spLocks noChangeArrowheads="1"/>
            </p:cNvSpPr>
            <p:nvPr/>
          </p:nvSpPr>
          <p:spPr bwMode="auto">
            <a:xfrm>
              <a:off x="3065" y="338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2</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49" name="Rectangle 48"/>
            <p:cNvSpPr>
              <a:spLocks noChangeArrowheads="1"/>
            </p:cNvSpPr>
            <p:nvPr/>
          </p:nvSpPr>
          <p:spPr bwMode="auto">
            <a:xfrm>
              <a:off x="3077" y="3387"/>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0" name="Rectangle 49"/>
            <p:cNvSpPr>
              <a:spLocks noChangeArrowheads="1"/>
            </p:cNvSpPr>
            <p:nvPr/>
          </p:nvSpPr>
          <p:spPr bwMode="auto">
            <a:xfrm>
              <a:off x="3085" y="3387"/>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1" name="Rectangle 50"/>
            <p:cNvSpPr>
              <a:spLocks noChangeArrowheads="1"/>
            </p:cNvSpPr>
            <p:nvPr/>
          </p:nvSpPr>
          <p:spPr bwMode="auto">
            <a:xfrm>
              <a:off x="3098" y="338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2" name="Rectangle 51"/>
            <p:cNvSpPr>
              <a:spLocks noChangeArrowheads="1"/>
            </p:cNvSpPr>
            <p:nvPr/>
          </p:nvSpPr>
          <p:spPr bwMode="auto">
            <a:xfrm>
              <a:off x="3113" y="3387"/>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grpSp>
          <p:nvGrpSpPr>
            <p:cNvPr id="53" name="Group 52"/>
            <p:cNvGrpSpPr/>
            <p:nvPr/>
          </p:nvGrpSpPr>
          <p:grpSpPr bwMode="auto">
            <a:xfrm>
              <a:off x="2727" y="3925"/>
              <a:ext cx="175" cy="95"/>
              <a:chOff x="2727" y="3947"/>
              <a:chExt cx="175" cy="95"/>
            </a:xfrm>
          </p:grpSpPr>
          <p:sp>
            <p:nvSpPr>
              <p:cNvPr id="136" name="Rectangle 53"/>
              <p:cNvSpPr>
                <a:spLocks noChangeArrowheads="1"/>
              </p:cNvSpPr>
              <p:nvPr/>
            </p:nvSpPr>
            <p:spPr bwMode="auto">
              <a:xfrm>
                <a:off x="2727" y="3947"/>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sp>
            <p:nvSpPr>
              <p:cNvPr id="137" name="Rectangle 54"/>
              <p:cNvSpPr>
                <a:spLocks noChangeArrowheads="1"/>
              </p:cNvSpPr>
              <p:nvPr/>
            </p:nvSpPr>
            <p:spPr bwMode="auto">
              <a:xfrm>
                <a:off x="2739" y="394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3</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38" name="Rectangle 55"/>
              <p:cNvSpPr>
                <a:spLocks noChangeArrowheads="1"/>
              </p:cNvSpPr>
              <p:nvPr/>
            </p:nvSpPr>
            <p:spPr bwMode="auto">
              <a:xfrm>
                <a:off x="2757" y="394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1</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39" name="Rectangle 56"/>
              <p:cNvSpPr>
                <a:spLocks noChangeArrowheads="1"/>
              </p:cNvSpPr>
              <p:nvPr/>
            </p:nvSpPr>
            <p:spPr bwMode="auto">
              <a:xfrm>
                <a:off x="2769" y="3947"/>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40" name="Rectangle 57"/>
              <p:cNvSpPr>
                <a:spLocks noChangeArrowheads="1"/>
              </p:cNvSpPr>
              <p:nvPr/>
            </p:nvSpPr>
            <p:spPr bwMode="auto">
              <a:xfrm>
                <a:off x="2778" y="3947"/>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a:t>
                </a:r>
                <a:endParaRPr lang="en-US" altLang="zh-CN" sz="400">
                  <a:solidFill>
                    <a:srgbClr val="000000"/>
                  </a:solidFill>
                  <a:latin typeface="Arial" panose="020B0604020202020204" pitchFamily="34" charset="0"/>
                  <a:ea typeface="华文细黑" panose="02010600040101010101" pitchFamily="2" charset="-122"/>
                </a:endParaRPr>
              </a:p>
            </p:txBody>
          </p:sp>
        </p:grpSp>
        <p:sp>
          <p:nvSpPr>
            <p:cNvPr id="54" name="Rectangle 58"/>
            <p:cNvSpPr>
              <a:spLocks noChangeArrowheads="1"/>
            </p:cNvSpPr>
            <p:nvPr/>
          </p:nvSpPr>
          <p:spPr bwMode="auto">
            <a:xfrm>
              <a:off x="2791" y="392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5" name="Rectangle 59"/>
            <p:cNvSpPr>
              <a:spLocks noChangeArrowheads="1"/>
            </p:cNvSpPr>
            <p:nvPr/>
          </p:nvSpPr>
          <p:spPr bwMode="auto">
            <a:xfrm>
              <a:off x="2805" y="3927"/>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grpSp>
          <p:nvGrpSpPr>
            <p:cNvPr id="56" name="Group 60"/>
            <p:cNvGrpSpPr/>
            <p:nvPr/>
          </p:nvGrpSpPr>
          <p:grpSpPr bwMode="auto">
            <a:xfrm>
              <a:off x="2785" y="3844"/>
              <a:ext cx="170" cy="95"/>
              <a:chOff x="2785" y="3860"/>
              <a:chExt cx="170" cy="95"/>
            </a:xfrm>
          </p:grpSpPr>
          <p:sp>
            <p:nvSpPr>
              <p:cNvPr id="132" name="Rectangle 61"/>
              <p:cNvSpPr>
                <a:spLocks noChangeArrowheads="1"/>
              </p:cNvSpPr>
              <p:nvPr/>
            </p:nvSpPr>
            <p:spPr bwMode="auto">
              <a:xfrm>
                <a:off x="2785" y="3860"/>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sp>
            <p:nvSpPr>
              <p:cNvPr id="133" name="Rectangle 62"/>
              <p:cNvSpPr>
                <a:spLocks noChangeArrowheads="1"/>
              </p:cNvSpPr>
              <p:nvPr/>
            </p:nvSpPr>
            <p:spPr bwMode="auto">
              <a:xfrm>
                <a:off x="2800" y="3860"/>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3</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34" name="Rectangle 63"/>
              <p:cNvSpPr>
                <a:spLocks noChangeArrowheads="1"/>
              </p:cNvSpPr>
              <p:nvPr/>
            </p:nvSpPr>
            <p:spPr bwMode="auto">
              <a:xfrm>
                <a:off x="2816" y="3860"/>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1</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35" name="Rectangle 64"/>
              <p:cNvSpPr>
                <a:spLocks noChangeArrowheads="1"/>
              </p:cNvSpPr>
              <p:nvPr/>
            </p:nvSpPr>
            <p:spPr bwMode="auto">
              <a:xfrm>
                <a:off x="2829" y="3860"/>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grpSp>
        <p:sp>
          <p:nvSpPr>
            <p:cNvPr id="57" name="Rectangle 65"/>
            <p:cNvSpPr>
              <a:spLocks noChangeArrowheads="1"/>
            </p:cNvSpPr>
            <p:nvPr/>
          </p:nvSpPr>
          <p:spPr bwMode="auto">
            <a:xfrm>
              <a:off x="3017" y="3522"/>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D</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8" name="Rectangle 66"/>
            <p:cNvSpPr>
              <a:spLocks noChangeArrowheads="1"/>
            </p:cNvSpPr>
            <p:nvPr/>
          </p:nvSpPr>
          <p:spPr bwMode="auto">
            <a:xfrm>
              <a:off x="3038" y="352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e</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59" name="Rectangle 67"/>
            <p:cNvSpPr>
              <a:spLocks noChangeArrowheads="1"/>
            </p:cNvSpPr>
            <p:nvPr/>
          </p:nvSpPr>
          <p:spPr bwMode="auto">
            <a:xfrm>
              <a:off x="3052" y="3522"/>
              <a:ext cx="131"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c</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0" name="Rectangle 68"/>
            <p:cNvSpPr>
              <a:spLocks noChangeArrowheads="1"/>
            </p:cNvSpPr>
            <p:nvPr/>
          </p:nvSpPr>
          <p:spPr bwMode="auto">
            <a:xfrm>
              <a:off x="3068" y="352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o</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1" name="Rectangle 69"/>
            <p:cNvSpPr>
              <a:spLocks noChangeArrowheads="1"/>
            </p:cNvSpPr>
            <p:nvPr/>
          </p:nvSpPr>
          <p:spPr bwMode="auto">
            <a:xfrm>
              <a:off x="3085" y="352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d</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2" name="Rectangle 70"/>
            <p:cNvSpPr>
              <a:spLocks noChangeArrowheads="1"/>
            </p:cNvSpPr>
            <p:nvPr/>
          </p:nvSpPr>
          <p:spPr bwMode="auto">
            <a:xfrm>
              <a:off x="3102" y="352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e</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3" name="Rectangle 71"/>
            <p:cNvSpPr>
              <a:spLocks noChangeArrowheads="1"/>
            </p:cNvSpPr>
            <p:nvPr/>
          </p:nvSpPr>
          <p:spPr bwMode="auto">
            <a:xfrm>
              <a:off x="3116" y="3522"/>
              <a:ext cx="12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r</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4" name="Rectangle 72"/>
            <p:cNvSpPr>
              <a:spLocks noChangeArrowheads="1"/>
            </p:cNvSpPr>
            <p:nvPr/>
          </p:nvSpPr>
          <p:spPr bwMode="auto">
            <a:xfrm>
              <a:off x="2757" y="3516"/>
              <a:ext cx="136"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B</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5" name="Rectangle 73"/>
            <p:cNvSpPr>
              <a:spLocks noChangeArrowheads="1"/>
            </p:cNvSpPr>
            <p:nvPr/>
          </p:nvSpPr>
          <p:spPr bwMode="auto">
            <a:xfrm>
              <a:off x="2778" y="3516"/>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u</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6" name="Rectangle 74"/>
            <p:cNvSpPr>
              <a:spLocks noChangeArrowheads="1"/>
            </p:cNvSpPr>
            <p:nvPr/>
          </p:nvSpPr>
          <p:spPr bwMode="auto">
            <a:xfrm>
              <a:off x="2794" y="3516"/>
              <a:ext cx="131"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s</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7" name="Rectangle 75"/>
            <p:cNvSpPr>
              <a:spLocks noChangeArrowheads="1"/>
            </p:cNvSpPr>
            <p:nvPr/>
          </p:nvSpPr>
          <p:spPr bwMode="auto">
            <a:xfrm>
              <a:off x="2949"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5</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8" name="Rectangle 76"/>
            <p:cNvSpPr>
              <a:spLocks noChangeArrowheads="1"/>
            </p:cNvSpPr>
            <p:nvPr/>
          </p:nvSpPr>
          <p:spPr bwMode="auto">
            <a:xfrm>
              <a:off x="2992"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4</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69" name="Rectangle 77"/>
            <p:cNvSpPr>
              <a:spLocks noChangeArrowheads="1"/>
            </p:cNvSpPr>
            <p:nvPr/>
          </p:nvSpPr>
          <p:spPr bwMode="auto">
            <a:xfrm>
              <a:off x="3034"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3</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0" name="Rectangle 78"/>
            <p:cNvSpPr>
              <a:spLocks noChangeArrowheads="1"/>
            </p:cNvSpPr>
            <p:nvPr/>
          </p:nvSpPr>
          <p:spPr bwMode="auto">
            <a:xfrm>
              <a:off x="3089" y="3453"/>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3</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1" name="Rectangle 79"/>
            <p:cNvSpPr>
              <a:spLocks noChangeArrowheads="1"/>
            </p:cNvSpPr>
            <p:nvPr/>
          </p:nvSpPr>
          <p:spPr bwMode="auto">
            <a:xfrm>
              <a:off x="3073"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2</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2" name="Rectangle 80"/>
            <p:cNvSpPr>
              <a:spLocks noChangeArrowheads="1"/>
            </p:cNvSpPr>
            <p:nvPr/>
          </p:nvSpPr>
          <p:spPr bwMode="auto">
            <a:xfrm>
              <a:off x="3126"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1</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3" name="Rectangle 81"/>
            <p:cNvSpPr>
              <a:spLocks noChangeArrowheads="1"/>
            </p:cNvSpPr>
            <p:nvPr/>
          </p:nvSpPr>
          <p:spPr bwMode="auto">
            <a:xfrm>
              <a:off x="3266" y="363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1</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4" name="Rectangle 82"/>
            <p:cNvSpPr>
              <a:spLocks noChangeArrowheads="1"/>
            </p:cNvSpPr>
            <p:nvPr/>
          </p:nvSpPr>
          <p:spPr bwMode="auto">
            <a:xfrm>
              <a:off x="3183" y="355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5" name="Rectangle 83"/>
            <p:cNvSpPr>
              <a:spLocks noChangeArrowheads="1"/>
            </p:cNvSpPr>
            <p:nvPr/>
          </p:nvSpPr>
          <p:spPr bwMode="auto">
            <a:xfrm>
              <a:off x="3254" y="3551"/>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6" name="Rectangle 84"/>
            <p:cNvSpPr>
              <a:spLocks noChangeArrowheads="1"/>
            </p:cNvSpPr>
            <p:nvPr/>
          </p:nvSpPr>
          <p:spPr bwMode="auto">
            <a:xfrm>
              <a:off x="3248" y="3668"/>
              <a:ext cx="13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7" name="Rectangle 85"/>
            <p:cNvSpPr>
              <a:spLocks noChangeArrowheads="1"/>
            </p:cNvSpPr>
            <p:nvPr/>
          </p:nvSpPr>
          <p:spPr bwMode="auto">
            <a:xfrm>
              <a:off x="3273" y="3667"/>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78" name="Rectangle 86"/>
            <p:cNvSpPr>
              <a:spLocks noChangeArrowheads="1"/>
            </p:cNvSpPr>
            <p:nvPr/>
          </p:nvSpPr>
          <p:spPr bwMode="auto">
            <a:xfrm>
              <a:off x="3238" y="3752"/>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sp>
          <p:nvSpPr>
            <p:cNvPr id="79" name="Rectangle 87"/>
            <p:cNvSpPr>
              <a:spLocks noChangeArrowheads="1"/>
            </p:cNvSpPr>
            <p:nvPr/>
          </p:nvSpPr>
          <p:spPr bwMode="auto">
            <a:xfrm>
              <a:off x="3261" y="3754"/>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0" name="Rectangle 88"/>
            <p:cNvSpPr>
              <a:spLocks noChangeArrowheads="1"/>
            </p:cNvSpPr>
            <p:nvPr/>
          </p:nvSpPr>
          <p:spPr bwMode="auto">
            <a:xfrm>
              <a:off x="3234" y="3833"/>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anose="05050102010706020507" pitchFamily="18" charset="2"/>
                  <a:ea typeface="华文细黑" panose="02010600040101010101" pitchFamily="2" charset="-122"/>
                </a:rPr>
                <a:t></a:t>
              </a:r>
              <a:endParaRPr lang="en-US" altLang="zh-CN" sz="400">
                <a:solidFill>
                  <a:srgbClr val="000000"/>
                </a:solidFill>
                <a:latin typeface="Symbol" panose="05050102010706020507" pitchFamily="18" charset="2"/>
                <a:ea typeface="华文细黑" panose="02010600040101010101" pitchFamily="2" charset="-122"/>
              </a:endParaRPr>
            </a:p>
          </p:txBody>
        </p:sp>
        <p:sp>
          <p:nvSpPr>
            <p:cNvPr id="81" name="Rectangle 89"/>
            <p:cNvSpPr>
              <a:spLocks noChangeArrowheads="1"/>
            </p:cNvSpPr>
            <p:nvPr/>
          </p:nvSpPr>
          <p:spPr bwMode="auto">
            <a:xfrm>
              <a:off x="3257" y="3853"/>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 </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2" name="Rectangle 90"/>
            <p:cNvSpPr>
              <a:spLocks noChangeArrowheads="1"/>
            </p:cNvSpPr>
            <p:nvPr/>
          </p:nvSpPr>
          <p:spPr bwMode="auto">
            <a:xfrm>
              <a:off x="3257" y="3833"/>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3" name="Rectangle 91"/>
            <p:cNvSpPr>
              <a:spLocks noChangeArrowheads="1"/>
            </p:cNvSpPr>
            <p:nvPr/>
          </p:nvSpPr>
          <p:spPr bwMode="auto">
            <a:xfrm>
              <a:off x="3243" y="3912"/>
              <a:ext cx="13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&lt;</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4" name="Rectangle 92"/>
            <p:cNvSpPr>
              <a:spLocks noChangeArrowheads="1"/>
            </p:cNvSpPr>
            <p:nvPr/>
          </p:nvSpPr>
          <p:spPr bwMode="auto">
            <a:xfrm>
              <a:off x="3257" y="3930"/>
              <a:ext cx="124"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 </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5" name="Rectangle 93"/>
            <p:cNvSpPr>
              <a:spLocks noChangeArrowheads="1"/>
            </p:cNvSpPr>
            <p:nvPr/>
          </p:nvSpPr>
          <p:spPr bwMode="auto">
            <a:xfrm>
              <a:off x="3271" y="3910"/>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0</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6" name="Rectangle 94"/>
            <p:cNvSpPr>
              <a:spLocks noChangeArrowheads="1"/>
            </p:cNvSpPr>
            <p:nvPr/>
          </p:nvSpPr>
          <p:spPr bwMode="auto">
            <a:xfrm>
              <a:off x="3308" y="3881"/>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C</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7" name="Rectangle 95"/>
            <p:cNvSpPr>
              <a:spLocks noChangeArrowheads="1"/>
            </p:cNvSpPr>
            <p:nvPr/>
          </p:nvSpPr>
          <p:spPr bwMode="auto">
            <a:xfrm>
              <a:off x="3332" y="3882"/>
              <a:ext cx="140"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O</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8" name="Rectangle 96"/>
            <p:cNvSpPr>
              <a:spLocks noChangeArrowheads="1"/>
            </p:cNvSpPr>
            <p:nvPr/>
          </p:nvSpPr>
          <p:spPr bwMode="auto">
            <a:xfrm>
              <a:off x="3357" y="3881"/>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N</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89" name="Rectangle 97"/>
            <p:cNvSpPr>
              <a:spLocks noChangeArrowheads="1"/>
            </p:cNvSpPr>
            <p:nvPr/>
          </p:nvSpPr>
          <p:spPr bwMode="auto">
            <a:xfrm>
              <a:off x="3379" y="3881"/>
              <a:ext cx="122"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i</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90" name="Rectangle 98"/>
            <p:cNvSpPr>
              <a:spLocks noChangeArrowheads="1"/>
            </p:cNvSpPr>
            <p:nvPr/>
          </p:nvSpPr>
          <p:spPr bwMode="auto">
            <a:xfrm>
              <a:off x="3387" y="3881"/>
              <a:ext cx="133"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n</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91" name="Freeform 99"/>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2" name="Freeform 100"/>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3" name="Freeform 101"/>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4" name="Freeform 102"/>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5" name="Line 103"/>
            <p:cNvSpPr>
              <a:spLocks noChangeShapeType="1"/>
            </p:cNvSpPr>
            <p:nvPr/>
          </p:nvSpPr>
          <p:spPr bwMode="auto">
            <a:xfrm>
              <a:off x="3472" y="3847"/>
              <a:ext cx="126" cy="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6" name="Freeform 104"/>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7" name="Freeform 105"/>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8" name="Freeform 106"/>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99" name="Freeform 107"/>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0" name="Freeform 108"/>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1" name="Freeform 109"/>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2" name="Freeform 110"/>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3" name="Freeform 111"/>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4" name="Freeform 112"/>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5" name="Freeform 113"/>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6" name="Freeform 114"/>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07" name="Rectangle 115"/>
            <p:cNvSpPr>
              <a:spLocks noChangeArrowheads="1"/>
            </p:cNvSpPr>
            <p:nvPr/>
          </p:nvSpPr>
          <p:spPr bwMode="auto">
            <a:xfrm>
              <a:off x="3456" y="3807"/>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D</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08" name="Rectangle 116"/>
            <p:cNvSpPr>
              <a:spLocks noChangeArrowheads="1"/>
            </p:cNvSpPr>
            <p:nvPr/>
          </p:nvSpPr>
          <p:spPr bwMode="auto">
            <a:xfrm>
              <a:off x="3492" y="3805"/>
              <a:ext cx="140"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Q</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09" name="Rectangle 117"/>
            <p:cNvSpPr>
              <a:spLocks noChangeArrowheads="1"/>
            </p:cNvSpPr>
            <p:nvPr/>
          </p:nvSpPr>
          <p:spPr bwMode="auto">
            <a:xfrm>
              <a:off x="3500" y="3871"/>
              <a:ext cx="140"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Q</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10" name="Rectangle 118"/>
            <p:cNvSpPr>
              <a:spLocks noChangeArrowheads="1"/>
            </p:cNvSpPr>
            <p:nvPr/>
          </p:nvSpPr>
          <p:spPr bwMode="auto">
            <a:xfrm>
              <a:off x="3470" y="3858"/>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C</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11" name="Rectangle 119"/>
            <p:cNvSpPr>
              <a:spLocks noChangeArrowheads="1"/>
            </p:cNvSpPr>
            <p:nvPr/>
          </p:nvSpPr>
          <p:spPr bwMode="auto">
            <a:xfrm>
              <a:off x="3489" y="3858"/>
              <a:ext cx="140"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O</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12" name="Rectangle 120"/>
            <p:cNvSpPr>
              <a:spLocks noChangeArrowheads="1"/>
            </p:cNvSpPr>
            <p:nvPr/>
          </p:nvSpPr>
          <p:spPr bwMode="auto">
            <a:xfrm>
              <a:off x="3510" y="3858"/>
              <a:ext cx="138" cy="95"/>
            </a:xfrm>
            <a:prstGeom prst="rect">
              <a:avLst/>
            </a:prstGeom>
            <a:noFill/>
            <a:ln w="12700">
              <a:noFill/>
              <a:miter lim="800000"/>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anose="020B0604020202020204" pitchFamily="34" charset="0"/>
                  <a:ea typeface="华文细黑" panose="02010600040101010101" pitchFamily="2" charset="-122"/>
                </a:rPr>
                <a:t>N</a:t>
              </a:r>
              <a:endParaRPr lang="en-US" altLang="zh-CN" sz="400">
                <a:solidFill>
                  <a:srgbClr val="000000"/>
                </a:solidFill>
                <a:latin typeface="Arial" panose="020B0604020202020204" pitchFamily="34" charset="0"/>
                <a:ea typeface="华文细黑" panose="02010600040101010101" pitchFamily="2" charset="-122"/>
              </a:endParaRPr>
            </a:p>
          </p:txBody>
        </p:sp>
        <p:sp>
          <p:nvSpPr>
            <p:cNvPr id="113" name="Freeform 121"/>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4" name="Freeform 122"/>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5" name="Line 123"/>
            <p:cNvSpPr>
              <a:spLocks noChangeShapeType="1"/>
            </p:cNvSpPr>
            <p:nvPr/>
          </p:nvSpPr>
          <p:spPr bwMode="auto">
            <a:xfrm flipH="1">
              <a:off x="3556" y="3908"/>
              <a:ext cx="20" cy="0"/>
            </a:xfrm>
            <a:prstGeom prst="line">
              <a:avLst/>
            </a:prstGeom>
            <a:noFill/>
            <a:ln w="12700">
              <a:solidFill>
                <a:srgbClr val="000000"/>
              </a:solidFill>
              <a:round/>
            </a:ln>
          </p:spPr>
          <p:txBody>
            <a:bodyPr wrap="none" anchor="ct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6" name="Freeform 124"/>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7" name="Freeform 125"/>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8" name="Freeform 126"/>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9" name="Freeform 127"/>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0" name="Freeform 128"/>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1" name="Freeform 129"/>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2" name="Freeform 130"/>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3" name="Freeform 131"/>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4" name="Freeform 132"/>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5" name="Freeform 133"/>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6" name="Freeform 134"/>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7" name="Freeform 135"/>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8" name="Freeform 136"/>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29" name="Freeform 137"/>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30" name="Freeform 138"/>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31" name="Freeform 139"/>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冯诺依曼思想</a:t>
            </a:r>
            <a:endParaRPr lang="zh-CN" altLang="en-US" dirty="0"/>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70"/>
                  </a:spcBef>
                  <a:spcAft>
                    <a:spcPts val="570"/>
                  </a:spcAft>
                </a:pPr>
                <a:r>
                  <a:rPr lang="zh-CN" altLang="en-US" sz="2275" b="1" dirty="0">
                    <a:solidFill>
                      <a:srgbClr val="18978B"/>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endParaRPr lang="zh-CN" altLang="en-US" sz="2275" dirty="0">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70"/>
                  </a:spcBef>
                  <a:spcAft>
                    <a:spcPts val="570"/>
                  </a:spcAft>
                </a:pPr>
                <a:r>
                  <a:rPr lang="zh-CN" altLang="en-US" sz="2275" b="1" dirty="0">
                    <a:solidFill>
                      <a:srgbClr val="FFFF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endPar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14" name="组合 13"/>
          <p:cNvGrpSpPr/>
          <p:nvPr/>
        </p:nvGrpSpPr>
        <p:grpSpPr>
          <a:xfrm>
            <a:off x="6158121" y="5143139"/>
            <a:ext cx="5438426" cy="525138"/>
            <a:chOff x="5919971" y="5450962"/>
            <a:chExt cx="5735840" cy="553856"/>
          </a:xfrm>
        </p:grpSpPr>
        <p:sp>
          <p:nvSpPr>
            <p:cNvPr id="15" name="六边形 14"/>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6" name="标题 2"/>
            <p:cNvSpPr txBox="1"/>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endParaRPr lang="zh-CN" altLang="en-US" sz="2275" b="1" dirty="0">
                <a:solidFill>
                  <a:schemeClr val="bg1"/>
                </a:solidFill>
                <a:latin typeface="微软雅黑" panose="020B0503020204020204" pitchFamily="34" charset="-122"/>
                <a:ea typeface="微软雅黑" panose="020B0503020204020204" pitchFamily="34" charset="-122"/>
                <a:cs typeface="+mn-cs"/>
              </a:endParaRPr>
            </a:p>
          </p:txBody>
        </p:sp>
      </p:grpSp>
      <p:grpSp>
        <p:nvGrpSpPr>
          <p:cNvPr id="17" name="组合 16"/>
          <p:cNvGrpSpPr/>
          <p:nvPr/>
        </p:nvGrpSpPr>
        <p:grpSpPr>
          <a:xfrm>
            <a:off x="972183" y="5143139"/>
            <a:ext cx="4907964" cy="525138"/>
            <a:chOff x="1172791" y="5450962"/>
            <a:chExt cx="5176368" cy="553856"/>
          </a:xfrm>
        </p:grpSpPr>
        <p:sp>
          <p:nvSpPr>
            <p:cNvPr id="18" name="六边形 17"/>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 name="标题 2"/>
            <p:cNvSpPr txBox="1"/>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endParaRPr lang="zh-CN" altLang="en-US" sz="2275" b="1" dirty="0">
                <a:solidFill>
                  <a:schemeClr val="bg1"/>
                </a:solidFill>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a:xfrm>
            <a:off x="487822" y="257614"/>
            <a:ext cx="10515600" cy="617641"/>
          </a:xfrm>
        </p:spPr>
        <p:txBody>
          <a:bodyPr/>
          <a:lstStyle/>
          <a:p>
            <a:pPr eaLnBrk="1" hangingPunct="1"/>
            <a:r>
              <a:rPr lang="zh-CN" altLang="en-US" dirty="0"/>
              <a:t>冯诺依曼思想</a:t>
            </a:r>
            <a:endParaRPr lang="zh-CN" altLang="en-US" dirty="0"/>
          </a:p>
        </p:txBody>
      </p:sp>
      <p:sp>
        <p:nvSpPr>
          <p:cNvPr id="111620" name="Rectangle 3"/>
          <p:cNvSpPr>
            <a:spLocks noGrp="1" noChangeArrowheads="1"/>
          </p:cNvSpPr>
          <p:nvPr>
            <p:ph idx="1"/>
          </p:nvPr>
        </p:nvSpPr>
        <p:spPr/>
        <p:txBody>
          <a:bodyPr/>
          <a:lstStyle/>
          <a:p>
            <a:pPr eaLnBrk="1" hangingPunct="1"/>
            <a:r>
              <a:rPr lang="zh-CN" altLang="en-US" b="1" dirty="0">
                <a:solidFill>
                  <a:srgbClr val="1387B7"/>
                </a:solidFill>
              </a:rPr>
              <a:t>存储程序、程序控制</a:t>
            </a:r>
            <a:r>
              <a:rPr lang="zh-CN" altLang="en-US" dirty="0"/>
              <a:t>、计算机五大功能部件</a:t>
            </a:r>
            <a:endParaRPr lang="zh-CN" altLang="en-US" dirty="0"/>
          </a:p>
          <a:p>
            <a:pPr eaLnBrk="1" hangingPunct="1"/>
            <a:endParaRPr lang="en-US" altLang="zh-CN" dirty="0"/>
          </a:p>
        </p:txBody>
      </p:sp>
      <p:sp>
        <p:nvSpPr>
          <p:cNvPr id="5" name="Rectangle 17"/>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anose="05000000000000000000" pitchFamily="2" charset="2"/>
              <a:buChar char="n"/>
            </a:pPr>
            <a:r>
              <a:rPr lang="zh-CN" altLang="en-US" sz="2000" dirty="0"/>
              <a:t>运算器完成算术运算，逻辑运算</a:t>
            </a:r>
            <a:endParaRPr lang="zh-CN" altLang="en-US" sz="2000" dirty="0"/>
          </a:p>
          <a:p>
            <a:pPr algn="just">
              <a:lnSpc>
                <a:spcPct val="110000"/>
              </a:lnSpc>
              <a:buClr>
                <a:srgbClr val="FFC000"/>
              </a:buClr>
              <a:buFont typeface="Wingdings" panose="05000000000000000000" pitchFamily="2" charset="2"/>
              <a:buChar char="n"/>
            </a:pPr>
            <a:r>
              <a:rPr lang="zh-CN" altLang="en-US" sz="2000" dirty="0"/>
              <a:t>控制器控制指令的执行，根据指令功能给出实现指令功能所需的控制信号</a:t>
            </a:r>
            <a:endParaRPr lang="zh-CN" altLang="en-US" sz="2000" dirty="0"/>
          </a:p>
          <a:p>
            <a:pPr algn="just">
              <a:lnSpc>
                <a:spcPct val="110000"/>
              </a:lnSpc>
              <a:buClr>
                <a:srgbClr val="FFC000"/>
              </a:buClr>
              <a:buFont typeface="Wingdings" panose="05000000000000000000" pitchFamily="2" charset="2"/>
              <a:buChar char="n"/>
            </a:pPr>
            <a:r>
              <a:rPr lang="zh-CN" altLang="en-US" sz="2000" dirty="0"/>
              <a:t>主存储器存放程序及数据</a:t>
            </a:r>
            <a:endParaRPr lang="zh-CN" altLang="en-US" sz="2000" dirty="0"/>
          </a:p>
          <a:p>
            <a:pPr algn="just">
              <a:lnSpc>
                <a:spcPct val="110000"/>
              </a:lnSpc>
              <a:buClr>
                <a:srgbClr val="FFC000"/>
              </a:buClr>
              <a:buFont typeface="Wingdings" panose="05000000000000000000" pitchFamily="2" charset="2"/>
              <a:buChar char="n"/>
            </a:pPr>
            <a:r>
              <a:rPr lang="zh-CN" altLang="en-US" sz="2000" dirty="0"/>
              <a:t>输入设备、输出设备</a:t>
            </a:r>
            <a:endParaRPr lang="en-US" altLang="zh-CN" sz="2000" dirty="0"/>
          </a:p>
          <a:p>
            <a:pPr algn="just">
              <a:lnSpc>
                <a:spcPct val="110000"/>
              </a:lnSpc>
              <a:buClr>
                <a:srgbClr val="FFC000"/>
              </a:buClr>
              <a:buFont typeface="Wingdings" panose="05000000000000000000" pitchFamily="2" charset="2"/>
              <a:buChar char="n"/>
            </a:pPr>
            <a:r>
              <a:rPr lang="zh-CN" altLang="en-US" sz="2000" dirty="0"/>
              <a:t>总线（地址总线，数据总线，控制总线）</a:t>
            </a:r>
            <a:endParaRPr lang="zh-CN" altLang="en-US" sz="2000" dirty="0"/>
          </a:p>
          <a:p>
            <a:pPr algn="just">
              <a:lnSpc>
                <a:spcPct val="100000"/>
              </a:lnSpc>
            </a:pPr>
            <a:endParaRPr lang="en-US" altLang="zh-CN" sz="2000" dirty="0">
              <a:solidFill>
                <a:schemeClr val="bg2">
                  <a:lumMod val="50000"/>
                </a:schemeClr>
              </a:solidFill>
              <a:latin typeface="华文新魏" panose="02010800040101010101" pitchFamily="2" charset="-122"/>
            </a:endParaRPr>
          </a:p>
        </p:txBody>
      </p:sp>
      <p:grpSp>
        <p:nvGrpSpPr>
          <p:cNvPr id="6" name="Group 2"/>
          <p:cNvGrpSpPr/>
          <p:nvPr/>
        </p:nvGrpSpPr>
        <p:grpSpPr bwMode="auto">
          <a:xfrm>
            <a:off x="2255379" y="4509831"/>
            <a:ext cx="2971800" cy="1524000"/>
            <a:chOff x="1056" y="2736"/>
            <a:chExt cx="1872" cy="960"/>
          </a:xfrm>
        </p:grpSpPr>
        <p:sp>
          <p:nvSpPr>
            <p:cNvPr id="7" name="Rectangle 3"/>
            <p:cNvSpPr>
              <a:spLocks noChangeArrowheads="1"/>
            </p:cNvSpPr>
            <p:nvPr/>
          </p:nvSpPr>
          <p:spPr bwMode="auto">
            <a:xfrm>
              <a:off x="1056" y="2736"/>
              <a:ext cx="1872" cy="960"/>
            </a:xfrm>
            <a:prstGeom prst="rect">
              <a:avLst/>
            </a:prstGeom>
            <a:solidFill>
              <a:srgbClr val="969696"/>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p:cNvSpPr txBox="1">
              <a:spLocks noChangeArrowheads="1"/>
            </p:cNvSpPr>
            <p:nvPr/>
          </p:nvSpPr>
          <p:spPr bwMode="auto">
            <a:xfrm>
              <a:off x="2445" y="2754"/>
              <a:ext cx="291" cy="907"/>
            </a:xfrm>
            <a:prstGeom prst="rect">
              <a:avLst/>
            </a:prstGeom>
            <a:noFill/>
            <a:ln w="9525" algn="ctr">
              <a:noFill/>
              <a:prstDash val="sysDot"/>
              <a:miter lim="800000"/>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endParaRPr lang="zh-CN" altLang="en-US" dirty="0">
                <a:solidFill>
                  <a:srgbClr val="FF0000"/>
                </a:solidFill>
                <a:latin typeface="微软雅黑" panose="020B0503020204020204" pitchFamily="34" charset="-122"/>
                <a:ea typeface="微软雅黑" panose="020B0503020204020204" pitchFamily="34" charset="-122"/>
              </a:endParaRPr>
            </a:p>
          </p:txBody>
        </p:sp>
      </p:grpSp>
      <p:grpSp>
        <p:nvGrpSpPr>
          <p:cNvPr id="9" name="Group 5"/>
          <p:cNvGrpSpPr/>
          <p:nvPr/>
        </p:nvGrpSpPr>
        <p:grpSpPr bwMode="auto">
          <a:xfrm>
            <a:off x="2255379" y="2071431"/>
            <a:ext cx="2971800" cy="2362200"/>
            <a:chOff x="1056" y="1200"/>
            <a:chExt cx="1872" cy="1488"/>
          </a:xfrm>
        </p:grpSpPr>
        <p:sp>
          <p:nvSpPr>
            <p:cNvPr id="10" name="Rectangle 6"/>
            <p:cNvSpPr>
              <a:spLocks noChangeArrowheads="1"/>
            </p:cNvSpPr>
            <p:nvPr/>
          </p:nvSpPr>
          <p:spPr bwMode="auto">
            <a:xfrm>
              <a:off x="1056" y="1200"/>
              <a:ext cx="1872" cy="1488"/>
            </a:xfrm>
            <a:prstGeom prst="rect">
              <a:avLst/>
            </a:prstGeom>
            <a:solidFill>
              <a:srgbClr val="969696"/>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p:cNvSpPr txBox="1">
              <a:spLocks noChangeArrowheads="1"/>
            </p:cNvSpPr>
            <p:nvPr/>
          </p:nvSpPr>
          <p:spPr bwMode="auto">
            <a:xfrm>
              <a:off x="2256" y="2352"/>
              <a:ext cx="576" cy="231"/>
            </a:xfrm>
            <a:prstGeom prst="rect">
              <a:avLst/>
            </a:prstGeom>
            <a:noFill/>
            <a:ln w="9525" algn="ctr">
              <a:noFill/>
              <a:prstDash val="sysDot"/>
              <a:miter lim="800000"/>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endParaRPr lang="en-US" altLang="zh-CN" dirty="0">
                <a:solidFill>
                  <a:srgbClr val="FF0000"/>
                </a:solidFill>
                <a:latin typeface="微软雅黑" panose="020B0503020204020204" pitchFamily="34" charset="-122"/>
                <a:ea typeface="微软雅黑" panose="020B0503020204020204" pitchFamily="34" charset="-122"/>
              </a:endParaRPr>
            </a:p>
          </p:txBody>
        </p:sp>
      </p:grpSp>
      <p:sp>
        <p:nvSpPr>
          <p:cNvPr id="12" name="AutoShape 8"/>
          <p:cNvSpPr>
            <a:spLocks noChangeArrowheads="1"/>
          </p:cNvSpPr>
          <p:nvPr/>
        </p:nvSpPr>
        <p:spPr bwMode="auto">
          <a:xfrm>
            <a:off x="2712579" y="3747831"/>
            <a:ext cx="1219200" cy="533400"/>
          </a:xfrm>
          <a:prstGeom prst="roundRect">
            <a:avLst>
              <a:gd name="adj" fmla="val 16667"/>
            </a:avLst>
          </a:prstGeom>
          <a:solidFill>
            <a:srgbClr val="00FF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AutoShape 9"/>
          <p:cNvSpPr>
            <a:spLocks noChangeArrowheads="1"/>
          </p:cNvSpPr>
          <p:nvPr/>
        </p:nvSpPr>
        <p:spPr bwMode="auto">
          <a:xfrm>
            <a:off x="2712579" y="4662231"/>
            <a:ext cx="1219200" cy="533400"/>
          </a:xfrm>
          <a:prstGeom prst="roundRect">
            <a:avLst>
              <a:gd name="adj" fmla="val 16667"/>
            </a:avLst>
          </a:prstGeom>
          <a:solidFill>
            <a:srgbClr val="CC99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AutoShape 10"/>
          <p:cNvSpPr>
            <a:spLocks noChangeArrowheads="1"/>
          </p:cNvSpPr>
          <p:nvPr/>
        </p:nvSpPr>
        <p:spPr bwMode="auto">
          <a:xfrm>
            <a:off x="2712579" y="5271831"/>
            <a:ext cx="1219200" cy="533400"/>
          </a:xfrm>
          <a:prstGeom prst="roundRect">
            <a:avLst>
              <a:gd name="adj" fmla="val 16667"/>
            </a:avLst>
          </a:prstGeom>
          <a:solidFill>
            <a:srgbClr val="CC99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15" name="Group 11"/>
          <p:cNvGrpSpPr/>
          <p:nvPr/>
        </p:nvGrpSpPr>
        <p:grpSpPr bwMode="auto">
          <a:xfrm>
            <a:off x="2407779" y="2223831"/>
            <a:ext cx="2362200" cy="1371600"/>
            <a:chOff x="1152" y="1296"/>
            <a:chExt cx="1488" cy="864"/>
          </a:xfrm>
        </p:grpSpPr>
        <p:sp>
          <p:nvSpPr>
            <p:cNvPr id="16" name="Rectangle 12"/>
            <p:cNvSpPr>
              <a:spLocks noChangeArrowheads="1"/>
            </p:cNvSpPr>
            <p:nvPr/>
          </p:nvSpPr>
          <p:spPr bwMode="auto">
            <a:xfrm>
              <a:off x="1152" y="1296"/>
              <a:ext cx="1488" cy="864"/>
            </a:xfrm>
            <a:prstGeom prst="rect">
              <a:avLst/>
            </a:prstGeom>
            <a:solidFill>
              <a:srgbClr val="99CCFF"/>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auto">
            <a:xfrm>
              <a:off x="2160" y="1680"/>
              <a:ext cx="409" cy="231"/>
            </a:xfrm>
            <a:prstGeom prst="rect">
              <a:avLst/>
            </a:prstGeom>
            <a:noFill/>
            <a:ln w="9525" algn="ctr">
              <a:noFill/>
              <a:prstDash val="sysDot"/>
              <a:miter lim="800000"/>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endParaRPr lang="en-US" altLang="zh-CN" dirty="0">
                <a:solidFill>
                  <a:srgbClr val="FF0000"/>
                </a:solidFill>
                <a:latin typeface="微软雅黑" panose="020B0503020204020204" pitchFamily="34" charset="-122"/>
                <a:ea typeface="微软雅黑" panose="020B0503020204020204" pitchFamily="34" charset="-122"/>
              </a:endParaRPr>
            </a:p>
          </p:txBody>
        </p:sp>
      </p:grpSp>
      <p:sp>
        <p:nvSpPr>
          <p:cNvPr id="18" name="AutoShape 14"/>
          <p:cNvSpPr>
            <a:spLocks noChangeArrowheads="1"/>
          </p:cNvSpPr>
          <p:nvPr/>
        </p:nvSpPr>
        <p:spPr bwMode="auto">
          <a:xfrm>
            <a:off x="2712579" y="2376231"/>
            <a:ext cx="1219200" cy="533400"/>
          </a:xfrm>
          <a:prstGeom prst="roundRect">
            <a:avLst>
              <a:gd name="adj" fmla="val 16667"/>
            </a:avLst>
          </a:prstGeom>
          <a:solidFill>
            <a:srgbClr val="99CC00"/>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9" name="AutoShape 15"/>
          <p:cNvSpPr>
            <a:spLocks noChangeArrowheads="1"/>
          </p:cNvSpPr>
          <p:nvPr/>
        </p:nvSpPr>
        <p:spPr bwMode="auto">
          <a:xfrm>
            <a:off x="2712579" y="2985831"/>
            <a:ext cx="1219200" cy="533400"/>
          </a:xfrm>
          <a:prstGeom prst="roundRect">
            <a:avLst>
              <a:gd name="adj" fmla="val 16667"/>
            </a:avLst>
          </a:prstGeom>
          <a:solidFill>
            <a:srgbClr val="FF6600"/>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20" name="Group 18"/>
          <p:cNvGrpSpPr/>
          <p:nvPr/>
        </p:nvGrpSpPr>
        <p:grpSpPr bwMode="auto">
          <a:xfrm>
            <a:off x="1188579" y="1995231"/>
            <a:ext cx="1522413" cy="4114800"/>
            <a:chOff x="384" y="1152"/>
            <a:chExt cx="959" cy="2592"/>
          </a:xfrm>
        </p:grpSpPr>
        <p:grpSp>
          <p:nvGrpSpPr>
            <p:cNvPr id="21" name="Group 19"/>
            <p:cNvGrpSpPr/>
            <p:nvPr/>
          </p:nvGrpSpPr>
          <p:grpSpPr bwMode="auto">
            <a:xfrm>
              <a:off x="384" y="1152"/>
              <a:ext cx="959" cy="2592"/>
              <a:chOff x="384" y="1152"/>
              <a:chExt cx="959" cy="2592"/>
            </a:xfrm>
          </p:grpSpPr>
          <p:sp>
            <p:nvSpPr>
              <p:cNvPr id="23" name="AutoShape 20"/>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p:cNvSpPr txBox="1">
              <a:spLocks noChangeArrowheads="1"/>
            </p:cNvSpPr>
            <p:nvPr/>
          </p:nvSpPr>
          <p:spPr bwMode="auto">
            <a:xfrm>
              <a:off x="528" y="1440"/>
              <a:ext cx="480" cy="231"/>
            </a:xfrm>
            <a:prstGeom prst="rect">
              <a:avLst/>
            </a:prstGeom>
            <a:noFill/>
            <a:ln w="9525">
              <a:noFill/>
              <a:miter lim="800000"/>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endParaRPr lang="en-US" altLang="zh-CN"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a:xfrm>
            <a:off x="487822" y="257614"/>
            <a:ext cx="10515600" cy="617641"/>
          </a:xfrm>
        </p:spPr>
        <p:txBody>
          <a:bodyPr/>
          <a:lstStyle/>
          <a:p>
            <a:pPr eaLnBrk="1" hangingPunct="1"/>
            <a:r>
              <a:rPr lang="zh-CN" altLang="en-US" dirty="0"/>
              <a:t>硬件：对数字操作的机器系统</a:t>
            </a:r>
            <a:endParaRPr lang="zh-CN" altLang="en-US" dirty="0"/>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b="1" dirty="0"/>
              <a:t>数字硬件：</a:t>
            </a:r>
            <a:endParaRPr lang="zh-CN" altLang="en-US" b="1" dirty="0"/>
          </a:p>
          <a:p>
            <a:pPr eaLnBrk="1" hangingPunct="1">
              <a:lnSpc>
                <a:spcPct val="130000"/>
              </a:lnSpc>
              <a:buFont typeface="Wingdings" panose="05000000000000000000" pitchFamily="2" charset="2"/>
              <a:buNone/>
            </a:pPr>
            <a:r>
              <a:rPr lang="zh-CN" altLang="en-US" dirty="0"/>
              <a:t>         </a:t>
            </a:r>
            <a:r>
              <a:rPr lang="zh-CN" altLang="en-US" dirty="0">
                <a:solidFill>
                  <a:srgbClr val="C00000"/>
                </a:solidFill>
              </a:rPr>
              <a:t>对数字进行处理、传输、和存储的硬件</a:t>
            </a:r>
            <a:endParaRPr lang="zh-CN" altLang="en-US" dirty="0">
              <a:solidFill>
                <a:srgbClr val="C00000"/>
              </a:solidFill>
            </a:endParaRPr>
          </a:p>
          <a:p>
            <a:pPr eaLnBrk="1" hangingPunct="1">
              <a:lnSpc>
                <a:spcPct val="130000"/>
              </a:lnSpc>
            </a:pPr>
            <a:r>
              <a:rPr lang="zh-CN" altLang="en-US" b="1" dirty="0"/>
              <a:t>转换硬件：</a:t>
            </a:r>
            <a:endParaRPr lang="zh-CN" altLang="en-US" b="1" dirty="0"/>
          </a:p>
          <a:p>
            <a:pPr eaLnBrk="1" hangingPunct="1">
              <a:lnSpc>
                <a:spcPct val="130000"/>
              </a:lnSpc>
              <a:buFont typeface="Wingdings" panose="05000000000000000000" pitchFamily="2" charset="2"/>
              <a:buNone/>
            </a:pPr>
            <a:r>
              <a:rPr lang="zh-CN" altLang="en-US" dirty="0">
                <a:solidFill>
                  <a:srgbClr val="C00000"/>
                </a:solidFill>
              </a:rPr>
              <a:t>         将各种形式的信息转换为数字信息，或者将数字信息转换为各种形式的硬件（图像、声音、文字输入输出设备，目前重要的设备是显示器）</a:t>
            </a:r>
            <a:endParaRPr lang="zh-CN" altLang="en-US" dirty="0">
              <a:solidFill>
                <a:srgbClr val="C00000"/>
              </a:solidFill>
            </a:endParaRPr>
          </a:p>
        </p:txBody>
      </p:sp>
      <p:sp>
        <p:nvSpPr>
          <p:cNvPr id="4" name="灯片编号占位符 3"/>
          <p:cNvSpPr>
            <a:spLocks noGrp="1"/>
          </p:cNvSpPr>
          <p:nvPr>
            <p:ph type="sldNum" sz="quarter" idx="4294967295"/>
          </p:nvPr>
        </p:nvSpPr>
        <p:spPr>
          <a:xfrm>
            <a:off x="11176635" y="6390005"/>
            <a:ext cx="1015365"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dirty="0">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487822" y="257614"/>
            <a:ext cx="10515600" cy="617641"/>
          </a:xfrm>
        </p:spPr>
        <p:txBody>
          <a:bodyPr/>
          <a:lstStyle/>
          <a:p>
            <a:r>
              <a:rPr lang="en-US" altLang="zh-CN">
                <a:ea typeface="宋体" panose="02010600030101010101" pitchFamily="2" charset="-122"/>
              </a:rPr>
              <a:t>IA-32</a:t>
            </a:r>
            <a:endParaRPr lang="en-US" altLang="zh-CN">
              <a:ea typeface="宋体" panose="02010600030101010101" pitchFamily="2" charset="-122"/>
            </a:endParaRPr>
          </a:p>
        </p:txBody>
      </p:sp>
      <p:pic>
        <p:nvPicPr>
          <p:cNvPr id="71684" name="Picture 5"/>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4966" y="994998"/>
            <a:ext cx="8502067" cy="544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1642</a:t>
            </a:r>
            <a:r>
              <a:rPr lang="zh-CN" altLang="en-US" dirty="0"/>
              <a:t>年 </a:t>
            </a:r>
            <a:r>
              <a:rPr lang="en-US" altLang="zh-CN" dirty="0"/>
              <a:t>PASCAL(1623)  </a:t>
            </a:r>
            <a:r>
              <a:rPr lang="zh-CN" altLang="en-US" dirty="0"/>
              <a:t>加法机</a:t>
            </a:r>
            <a:endParaRPr lang="zh-CN" altLang="en-US" dirty="0"/>
          </a:p>
        </p:txBody>
      </p:sp>
      <p:sp>
        <p:nvSpPr>
          <p:cNvPr id="3" name="内容占位符 2"/>
          <p:cNvSpPr>
            <a:spLocks noGrp="1"/>
          </p:cNvSpPr>
          <p:nvPr>
            <p:ph idx="1"/>
          </p:nvPr>
        </p:nvSpPr>
        <p:spPr>
          <a:xfrm>
            <a:off x="487822" y="942764"/>
            <a:ext cx="5404978" cy="5637024"/>
          </a:xfrm>
        </p:spPr>
        <p:txBody>
          <a:bodyPr>
            <a:normAutofit/>
          </a:bodyPr>
          <a:lstStyle/>
          <a:p>
            <a:pPr algn="just">
              <a:lnSpc>
                <a:spcPct val="130000"/>
              </a:lnSpc>
            </a:pPr>
            <a:r>
              <a:rPr lang="zh-CN" altLang="en-US" dirty="0"/>
              <a:t>法国数学家、物理学家和思想家</a:t>
            </a:r>
            <a:endParaRPr lang="zh-CN" altLang="en-US" dirty="0"/>
          </a:p>
          <a:p>
            <a:pPr algn="just">
              <a:lnSpc>
                <a:spcPct val="130000"/>
              </a:lnSpc>
            </a:pPr>
            <a:r>
              <a:rPr lang="zh-CN" altLang="en-US" dirty="0"/>
              <a:t>人类史上第一台机械式计算机</a:t>
            </a:r>
            <a:endParaRPr lang="en-US" altLang="zh-CN" dirty="0"/>
          </a:p>
          <a:p>
            <a:pPr algn="just">
              <a:lnSpc>
                <a:spcPct val="130000"/>
              </a:lnSpc>
            </a:pPr>
            <a:r>
              <a:rPr lang="zh-CN" altLang="en-US" b="1" dirty="0">
                <a:solidFill>
                  <a:srgbClr val="FF0000"/>
                </a:solidFill>
              </a:rPr>
              <a:t>齿轮传动</a:t>
            </a:r>
            <a:r>
              <a:rPr lang="zh-CN" altLang="en-US" dirty="0"/>
              <a:t>完成运算（</a:t>
            </a:r>
            <a:r>
              <a:rPr lang="zh-CN" altLang="en-US" dirty="0">
                <a:solidFill>
                  <a:schemeClr val="bg1">
                    <a:lumMod val="65000"/>
                  </a:schemeClr>
                </a:solidFill>
              </a:rPr>
              <a:t>影响重大</a:t>
            </a:r>
            <a:r>
              <a:rPr lang="zh-CN" altLang="en-US" dirty="0"/>
              <a:t>）</a:t>
            </a:r>
            <a:endParaRPr lang="zh-CN" altLang="en-US" dirty="0"/>
          </a:p>
          <a:p>
            <a:pPr algn="just">
              <a:lnSpc>
                <a:spcPct val="130000"/>
              </a:lnSpc>
            </a:pPr>
            <a:r>
              <a:rPr lang="en-US" altLang="zh-CN" b="1" dirty="0"/>
              <a:t>Pascal: </a:t>
            </a:r>
            <a:r>
              <a:rPr lang="zh-CN" altLang="en-US" dirty="0"/>
              <a:t>人的某些思维过程与机械过程没有差别，因此可以用机械模拟人的思维。</a:t>
            </a:r>
            <a:endParaRPr lang="zh-CN" altLang="en-US" dirty="0"/>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b="1" dirty="0"/>
              <a:t>PASCAL</a:t>
            </a:r>
            <a:r>
              <a:rPr lang="zh-CN" altLang="en-US" dirty="0"/>
              <a:t>高级语言向其表示敬意</a:t>
            </a:r>
            <a:endParaRPr lang="zh-CN" altLang="en-US" dirty="0"/>
          </a:p>
          <a:p>
            <a:endParaRPr lang="zh-CN" altLang="en-US" dirty="0"/>
          </a:p>
        </p:txBody>
      </p:sp>
      <p:pic>
        <p:nvPicPr>
          <p:cNvPr id="5" name="Picture 5" descr="输出向导-1"/>
          <p:cNvPicPr>
            <a:picLocks noChangeAspect="1" noChangeArrowheads="1"/>
          </p:cNvPicPr>
          <p:nvPr/>
        </p:nvPicPr>
        <p:blipFill>
          <a:blip r:embed="rId1"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8233938" y="3048279"/>
            <a:ext cx="3245734" cy="3615607"/>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0738" y="3549650"/>
            <a:ext cx="1800200" cy="18046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a:xfrm>
            <a:off x="487822" y="257614"/>
            <a:ext cx="10515600" cy="617641"/>
          </a:xfrm>
        </p:spPr>
        <p:txBody>
          <a:bodyPr/>
          <a:lstStyle/>
          <a:p>
            <a:r>
              <a:rPr lang="zh-CN" altLang="en-US" dirty="0"/>
              <a:t>采用前端总线的南北桥结构 </a:t>
            </a:r>
            <a:r>
              <a:rPr lang="en-US" altLang="zh-CN" dirty="0"/>
              <a:t>IA-64</a:t>
            </a:r>
            <a:endParaRPr lang="en-US" altLang="zh-CN" dirty="0"/>
          </a:p>
        </p:txBody>
      </p:sp>
      <p:grpSp>
        <p:nvGrpSpPr>
          <p:cNvPr id="78" name="组合 77"/>
          <p:cNvGrpSpPr/>
          <p:nvPr/>
        </p:nvGrpSpPr>
        <p:grpSpPr>
          <a:xfrm>
            <a:off x="2346733" y="2088682"/>
            <a:ext cx="1400354" cy="1400354"/>
            <a:chOff x="7462345" y="2301766"/>
            <a:chExt cx="1408386" cy="1408386"/>
          </a:xfrm>
        </p:grpSpPr>
        <p:sp>
          <p:nvSpPr>
            <p:cNvPr id="79" name="矩形 78"/>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p:cNvGrpSpPr/>
          <p:nvPr/>
        </p:nvGrpSpPr>
        <p:grpSpPr>
          <a:xfrm>
            <a:off x="806653" y="2582072"/>
            <a:ext cx="1091983" cy="397115"/>
            <a:chOff x="1678806" y="2245486"/>
            <a:chExt cx="1657321" cy="399393"/>
          </a:xfrm>
        </p:grpSpPr>
        <p:sp>
          <p:nvSpPr>
            <p:cNvPr id="82" name="矩形: 圆角 7"/>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p:cNvGrpSpPr/>
          <p:nvPr/>
        </p:nvGrpSpPr>
        <p:grpSpPr>
          <a:xfrm>
            <a:off x="4213223" y="2233865"/>
            <a:ext cx="1149618" cy="397115"/>
            <a:chOff x="1507328" y="2245486"/>
            <a:chExt cx="1828799" cy="399393"/>
          </a:xfrm>
        </p:grpSpPr>
        <p:sp>
          <p:nvSpPr>
            <p:cNvPr id="85" name="矩形: 圆角 19"/>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p:cNvGrpSpPr/>
          <p:nvPr/>
        </p:nvGrpSpPr>
        <p:grpSpPr>
          <a:xfrm>
            <a:off x="4213223" y="2921482"/>
            <a:ext cx="1149618" cy="397115"/>
            <a:chOff x="1507328" y="2245486"/>
            <a:chExt cx="1828799" cy="399393"/>
          </a:xfrm>
        </p:grpSpPr>
        <p:sp>
          <p:nvSpPr>
            <p:cNvPr id="88" name="矩形: 圆角 22"/>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p:cNvGrpSpPr/>
          <p:nvPr/>
        </p:nvGrpSpPr>
        <p:grpSpPr>
          <a:xfrm>
            <a:off x="4213223" y="3769300"/>
            <a:ext cx="1149618" cy="461665"/>
            <a:chOff x="1507328" y="2214349"/>
            <a:chExt cx="1828799" cy="464313"/>
          </a:xfrm>
        </p:grpSpPr>
        <p:sp>
          <p:nvSpPr>
            <p:cNvPr id="91" name="矩形: 圆角 25"/>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1718678" y="2214349"/>
              <a:ext cx="1445343"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Channel</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p:cNvGrpSpPr/>
          <p:nvPr/>
        </p:nvGrpSpPr>
        <p:grpSpPr>
          <a:xfrm>
            <a:off x="4213223" y="4800090"/>
            <a:ext cx="1149618" cy="397116"/>
            <a:chOff x="1507328" y="2245486"/>
            <a:chExt cx="1828799" cy="399393"/>
          </a:xfrm>
        </p:grpSpPr>
        <p:sp>
          <p:nvSpPr>
            <p:cNvPr id="97" name="矩形: 圆角 31"/>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p:cNvGrpSpPr/>
          <p:nvPr/>
        </p:nvGrpSpPr>
        <p:grpSpPr>
          <a:xfrm>
            <a:off x="2468777" y="5532073"/>
            <a:ext cx="1147751" cy="397116"/>
            <a:chOff x="1507328" y="2245486"/>
            <a:chExt cx="1828799" cy="399393"/>
          </a:xfrm>
        </p:grpSpPr>
        <p:sp>
          <p:nvSpPr>
            <p:cNvPr id="100" name="矩形: 圆角 34"/>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p:cNvGrpSpPr/>
          <p:nvPr/>
        </p:nvGrpSpPr>
        <p:grpSpPr>
          <a:xfrm>
            <a:off x="2322334" y="1127572"/>
            <a:ext cx="1459053" cy="484446"/>
            <a:chOff x="5463655" y="1339091"/>
            <a:chExt cx="1467422" cy="487224"/>
          </a:xfrm>
        </p:grpSpPr>
        <p:sp>
          <p:nvSpPr>
            <p:cNvPr id="103" name="矩形 102"/>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p:cNvCxnSpPr>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p:cNvGrpSpPr/>
          <p:nvPr/>
        </p:nvGrpSpPr>
        <p:grpSpPr>
          <a:xfrm>
            <a:off x="2346733" y="3795952"/>
            <a:ext cx="1400354" cy="1400354"/>
            <a:chOff x="7462345" y="2301766"/>
            <a:chExt cx="1408386" cy="1408386"/>
          </a:xfrm>
        </p:grpSpPr>
        <p:sp>
          <p:nvSpPr>
            <p:cNvPr id="126" name="矩形 125"/>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p:cNvGrpSpPr/>
          <p:nvPr/>
        </p:nvGrpSpPr>
        <p:grpSpPr>
          <a:xfrm>
            <a:off x="334030" y="3998816"/>
            <a:ext cx="1568745" cy="461665"/>
            <a:chOff x="1507328" y="2222626"/>
            <a:chExt cx="1828799" cy="464313"/>
          </a:xfrm>
        </p:grpSpPr>
        <p:sp>
          <p:nvSpPr>
            <p:cNvPr id="129" name="矩形: 圆角 10"/>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endParaRPr lang="en-US" altLang="zh-CN" sz="1200" b="1">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p:cNvGrpSpPr/>
          <p:nvPr/>
        </p:nvGrpSpPr>
        <p:grpSpPr>
          <a:xfrm>
            <a:off x="679757" y="4496130"/>
            <a:ext cx="1208203" cy="461665"/>
            <a:chOff x="1507328" y="2222626"/>
            <a:chExt cx="1828799" cy="464313"/>
          </a:xfrm>
        </p:grpSpPr>
        <p:sp>
          <p:nvSpPr>
            <p:cNvPr id="132" name="矩形: 圆角 13"/>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endParaRPr lang="en-US" altLang="zh-CN" sz="1200" b="1">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p:cNvGrpSpPr/>
          <p:nvPr/>
        </p:nvGrpSpPr>
        <p:grpSpPr>
          <a:xfrm>
            <a:off x="5533378" y="4074541"/>
            <a:ext cx="416089" cy="902304"/>
            <a:chOff x="1507328" y="2245486"/>
            <a:chExt cx="1828799" cy="420141"/>
          </a:xfrm>
        </p:grpSpPr>
        <p:sp>
          <p:nvSpPr>
            <p:cNvPr id="94" name="矩形: 圆角 28"/>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p:cNvGrpSpPr/>
          <p:nvPr/>
        </p:nvGrpSpPr>
        <p:grpSpPr>
          <a:xfrm>
            <a:off x="6206864" y="1078706"/>
            <a:ext cx="5792138" cy="5106988"/>
            <a:chOff x="6096000" y="1130300"/>
            <a:chExt cx="5825360" cy="5136280"/>
          </a:xfrm>
        </p:grpSpPr>
        <p:grpSp>
          <p:nvGrpSpPr>
            <p:cNvPr id="136" name="组合 135"/>
            <p:cNvGrpSpPr/>
            <p:nvPr/>
          </p:nvGrpSpPr>
          <p:grpSpPr>
            <a:xfrm>
              <a:off x="8203988" y="2248379"/>
              <a:ext cx="1408386" cy="1408386"/>
              <a:chOff x="7462345" y="2301766"/>
              <a:chExt cx="1408386" cy="1408386"/>
            </a:xfrm>
          </p:grpSpPr>
          <p:sp>
            <p:nvSpPr>
              <p:cNvPr id="201" name="矩形 200"/>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endParaRPr lang="en-US" altLang="zh-CN" sz="1400" b="1" dirty="0"/>
              </a:p>
              <a:p>
                <a:pPr algn="ctr"/>
                <a:r>
                  <a:rPr lang="en-US" altLang="zh-CN" sz="1400" b="1" dirty="0"/>
                  <a:t>MCH</a:t>
                </a:r>
                <a:endParaRPr lang="zh-CN" altLang="en-US" sz="1400" b="1" dirty="0"/>
              </a:p>
            </p:txBody>
          </p:sp>
        </p:grpSp>
        <p:grpSp>
          <p:nvGrpSpPr>
            <p:cNvPr id="137" name="组合 136"/>
            <p:cNvGrpSpPr/>
            <p:nvPr/>
          </p:nvGrpSpPr>
          <p:grpSpPr>
            <a:xfrm>
              <a:off x="6096000" y="2721739"/>
              <a:ext cx="1657321" cy="461665"/>
              <a:chOff x="1678806" y="2222626"/>
              <a:chExt cx="1657321" cy="461665"/>
            </a:xfrm>
          </p:grpSpPr>
          <p:sp>
            <p:nvSpPr>
              <p:cNvPr id="199"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p:cNvGrpSpPr/>
            <p:nvPr/>
          </p:nvGrpSpPr>
          <p:grpSpPr>
            <a:xfrm>
              <a:off x="6189208" y="3938637"/>
              <a:ext cx="1577743" cy="461665"/>
              <a:chOff x="1507328" y="2222626"/>
              <a:chExt cx="1828799" cy="461665"/>
            </a:xfrm>
          </p:grpSpPr>
          <p:sp>
            <p:nvSpPr>
              <p:cNvPr id="197"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p:cNvGrpSpPr/>
            <p:nvPr/>
          </p:nvGrpSpPr>
          <p:grpSpPr>
            <a:xfrm>
              <a:off x="6174308" y="4438803"/>
              <a:ext cx="1577743" cy="461665"/>
              <a:chOff x="1507328" y="2222626"/>
              <a:chExt cx="1828799" cy="461665"/>
            </a:xfrm>
          </p:grpSpPr>
          <p:sp>
            <p:nvSpPr>
              <p:cNvPr id="195" name="矩形: 圆角 13"/>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p:cNvGrpSpPr/>
            <p:nvPr/>
          </p:nvGrpSpPr>
          <p:grpSpPr>
            <a:xfrm>
              <a:off x="6174307" y="4952476"/>
              <a:ext cx="1577743" cy="461665"/>
              <a:chOff x="1507328" y="2222626"/>
              <a:chExt cx="1828799" cy="461665"/>
            </a:xfrm>
          </p:grpSpPr>
          <p:sp>
            <p:nvSpPr>
              <p:cNvPr id="193"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p:cNvGrpSpPr/>
            <p:nvPr/>
          </p:nvGrpSpPr>
          <p:grpSpPr>
            <a:xfrm>
              <a:off x="10081183" y="2394395"/>
              <a:ext cx="1208041" cy="399393"/>
              <a:chOff x="1507328" y="2245486"/>
              <a:chExt cx="1828799" cy="399393"/>
            </a:xfrm>
          </p:grpSpPr>
          <p:sp>
            <p:nvSpPr>
              <p:cNvPr id="191" name="矩形: 圆角 19"/>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p:cNvGrpSpPr/>
            <p:nvPr/>
          </p:nvGrpSpPr>
          <p:grpSpPr>
            <a:xfrm>
              <a:off x="10081183" y="3085956"/>
              <a:ext cx="1208041" cy="399393"/>
              <a:chOff x="1507328" y="2245486"/>
              <a:chExt cx="1828799" cy="399393"/>
            </a:xfrm>
          </p:grpSpPr>
          <p:sp>
            <p:nvSpPr>
              <p:cNvPr id="189" name="矩形: 圆角 22"/>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p:cNvGrpSpPr/>
            <p:nvPr/>
          </p:nvGrpSpPr>
          <p:grpSpPr>
            <a:xfrm>
              <a:off x="10081183" y="3938637"/>
              <a:ext cx="1208041" cy="461665"/>
              <a:chOff x="1507328" y="2214349"/>
              <a:chExt cx="1828799" cy="461665"/>
            </a:xfrm>
          </p:grpSpPr>
          <p:sp>
            <p:nvSpPr>
              <p:cNvPr id="187"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p:cNvGrpSpPr/>
            <p:nvPr/>
          </p:nvGrpSpPr>
          <p:grpSpPr>
            <a:xfrm>
              <a:off x="10094143" y="4465348"/>
              <a:ext cx="1208041" cy="399393"/>
              <a:chOff x="1507328" y="2245486"/>
              <a:chExt cx="1828799" cy="399393"/>
            </a:xfrm>
          </p:grpSpPr>
          <p:sp>
            <p:nvSpPr>
              <p:cNvPr id="185" name="矩形: 圆角 28"/>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p:cNvGrpSpPr/>
            <p:nvPr/>
          </p:nvGrpSpPr>
          <p:grpSpPr>
            <a:xfrm>
              <a:off x="10081183" y="4944199"/>
              <a:ext cx="1840177" cy="461665"/>
              <a:chOff x="1507328" y="2214350"/>
              <a:chExt cx="1828799" cy="461665"/>
            </a:xfrm>
          </p:grpSpPr>
          <p:sp>
            <p:nvSpPr>
              <p:cNvPr id="183"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p:cNvGrpSpPr/>
            <p:nvPr/>
          </p:nvGrpSpPr>
          <p:grpSpPr>
            <a:xfrm>
              <a:off x="8144719" y="5804915"/>
              <a:ext cx="1551230" cy="461665"/>
              <a:chOff x="1507328" y="2214350"/>
              <a:chExt cx="1828799" cy="461665"/>
            </a:xfrm>
          </p:grpSpPr>
          <p:sp>
            <p:nvSpPr>
              <p:cNvPr id="181"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p:cNvGrpSpPr/>
            <p:nvPr/>
          </p:nvGrpSpPr>
          <p:grpSpPr>
            <a:xfrm>
              <a:off x="8174389" y="1130300"/>
              <a:ext cx="1459053" cy="646331"/>
              <a:chOff x="5458594" y="1187636"/>
              <a:chExt cx="1459053" cy="646331"/>
            </a:xfrm>
          </p:grpSpPr>
          <p:sp>
            <p:nvSpPr>
              <p:cNvPr id="179" name="矩形 178"/>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p:cNvCxnSpPr>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p:cNvGrpSpPr/>
            <p:nvPr/>
          </p:nvGrpSpPr>
          <p:grpSpPr>
            <a:xfrm>
              <a:off x="8203988" y="3965442"/>
              <a:ext cx="1408386" cy="1408386"/>
              <a:chOff x="7462345" y="2301766"/>
              <a:chExt cx="1408386" cy="1408386"/>
            </a:xfrm>
          </p:grpSpPr>
          <p:sp>
            <p:nvSpPr>
              <p:cNvPr id="177" name="矩形 176"/>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a:t>采用 </a:t>
            </a:r>
            <a:r>
              <a:rPr lang="en-US" altLang="zh-CN"/>
              <a:t>QPI </a:t>
            </a:r>
            <a:r>
              <a:rPr lang="zh-CN" altLang="en-US"/>
              <a:t>总线的计算机系统总线结构</a:t>
            </a:r>
            <a:endParaRPr lang="zh-CN" altLang="en-US" dirty="0"/>
          </a:p>
        </p:txBody>
      </p:sp>
      <p:grpSp>
        <p:nvGrpSpPr>
          <p:cNvPr id="3" name="组合 2"/>
          <p:cNvGrpSpPr/>
          <p:nvPr/>
        </p:nvGrpSpPr>
        <p:grpSpPr>
          <a:xfrm>
            <a:off x="2666969" y="990600"/>
            <a:ext cx="6548161" cy="5372100"/>
            <a:chOff x="787139" y="1130300"/>
            <a:chExt cx="6182703" cy="5072280"/>
          </a:xfrm>
        </p:grpSpPr>
        <p:cxnSp>
          <p:nvCxnSpPr>
            <p:cNvPr id="31" name="直接连接符 30"/>
            <p:cNvCxnSpPr/>
            <p:nvPr/>
          </p:nvCxnSpPr>
          <p:spPr>
            <a:xfrm>
              <a:off x="2362200" y="2930194"/>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299030" y="2238247"/>
              <a:ext cx="1400354" cy="1400354"/>
              <a:chOff x="7462345" y="2301766"/>
              <a:chExt cx="1408386" cy="1408386"/>
            </a:xfrm>
          </p:grpSpPr>
          <p:sp>
            <p:nvSpPr>
              <p:cNvPr id="74" name="矩形 73"/>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5"/>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X58</a:t>
                </a:r>
                <a:endParaRPr lang="en-US" altLang="zh-CN" sz="1400" b="1" dirty="0"/>
              </a:p>
              <a:p>
                <a:pPr algn="ctr"/>
                <a:r>
                  <a:rPr lang="en-US" altLang="zh-CN" sz="1400" b="1"/>
                  <a:t>IOH</a:t>
                </a:r>
                <a:endParaRPr lang="zh-CN" altLang="en-US" sz="1400" b="1" dirty="0"/>
              </a:p>
            </p:txBody>
          </p:sp>
        </p:grpSp>
        <p:grpSp>
          <p:nvGrpSpPr>
            <p:cNvPr id="19" name="组合 18"/>
            <p:cNvGrpSpPr/>
            <p:nvPr/>
          </p:nvGrpSpPr>
          <p:grpSpPr>
            <a:xfrm>
              <a:off x="3240099" y="5805464"/>
              <a:ext cx="1542383" cy="397116"/>
              <a:chOff x="1507328" y="2245486"/>
              <a:chExt cx="1828799" cy="399393"/>
            </a:xfrm>
          </p:grpSpPr>
          <p:sp>
            <p:nvSpPr>
              <p:cNvPr id="54"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713953" y="2301722"/>
                <a:ext cx="1427788"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BIOS Support</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21" name="直接连接符 20"/>
            <p:cNvCxnSpPr>
              <a:stCxn id="75" idx="2"/>
              <a:endCxn id="50" idx="0"/>
            </p:cNvCxnSpPr>
            <p:nvPr/>
          </p:nvCxnSpPr>
          <p:spPr>
            <a:xfrm>
              <a:off x="3999207" y="3480791"/>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989637" y="3480791"/>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23557" y="4148382"/>
              <a:ext cx="64292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723555" y="5164496"/>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84400" y="4140152"/>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62200" y="4637467"/>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362200" y="5164496"/>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82879" y="1759719"/>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89637" y="5355442"/>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510209" y="2915868"/>
              <a:ext cx="800219"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Up to 32</a:t>
              </a:r>
              <a:endParaRPr lang="zh-CN" altLang="en-US" sz="1100" dirty="0"/>
            </a:p>
          </p:txBody>
        </p:sp>
        <p:sp>
          <p:nvSpPr>
            <p:cNvPr id="35" name="矩形 34"/>
            <p:cNvSpPr/>
            <p:nvPr/>
          </p:nvSpPr>
          <p:spPr>
            <a:xfrm>
              <a:off x="2626149" y="4598077"/>
              <a:ext cx="524503"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41" name="矩形 40"/>
            <p:cNvSpPr/>
            <p:nvPr/>
          </p:nvSpPr>
          <p:spPr>
            <a:xfrm>
              <a:off x="3551059" y="1859352"/>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QPI  25.6GB/s</a:t>
              </a:r>
              <a:endParaRPr lang="zh-CN" altLang="en-US" sz="1200" b="1" dirty="0"/>
            </a:p>
          </p:txBody>
        </p:sp>
        <p:sp>
          <p:nvSpPr>
            <p:cNvPr id="43" name="矩形 42"/>
            <p:cNvSpPr/>
            <p:nvPr/>
          </p:nvSpPr>
          <p:spPr>
            <a:xfrm>
              <a:off x="2529614" y="4404280"/>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500MB/s</a:t>
              </a:r>
              <a:endParaRPr lang="zh-CN" altLang="en-US" sz="1200" b="1" dirty="0"/>
            </a:p>
          </p:txBody>
        </p:sp>
        <p:sp>
          <p:nvSpPr>
            <p:cNvPr id="45" name="矩形 44"/>
            <p:cNvSpPr/>
            <p:nvPr/>
          </p:nvSpPr>
          <p:spPr>
            <a:xfrm>
              <a:off x="4691568" y="4930374"/>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3Gb/s</a:t>
              </a:r>
              <a:endParaRPr lang="zh-CN" altLang="en-US" sz="1200" b="1" dirty="0"/>
            </a:p>
          </p:txBody>
        </p:sp>
        <p:sp>
          <p:nvSpPr>
            <p:cNvPr id="48" name="矩形 47"/>
            <p:cNvSpPr/>
            <p:nvPr/>
          </p:nvSpPr>
          <p:spPr>
            <a:xfrm>
              <a:off x="3551639" y="3690790"/>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DMI   2GB/s  </a:t>
              </a:r>
              <a:endParaRPr lang="zh-CN" altLang="en-US" sz="1200" b="1" dirty="0"/>
            </a:p>
          </p:txBody>
        </p:sp>
        <p:grpSp>
          <p:nvGrpSpPr>
            <p:cNvPr id="49" name="组合 48"/>
            <p:cNvGrpSpPr/>
            <p:nvPr/>
          </p:nvGrpSpPr>
          <p:grpSpPr>
            <a:xfrm>
              <a:off x="3299030" y="3945518"/>
              <a:ext cx="1400354" cy="1400354"/>
              <a:chOff x="7462345" y="2301766"/>
              <a:chExt cx="1408386" cy="1408386"/>
            </a:xfrm>
          </p:grpSpPr>
          <p:sp>
            <p:nvSpPr>
              <p:cNvPr id="50" name="矩形 49"/>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ICH10</a:t>
                </a:r>
                <a:endParaRPr lang="zh-CN" altLang="en-US" sz="1400" b="1" dirty="0"/>
              </a:p>
            </p:txBody>
          </p:sp>
        </p:grpSp>
        <p:cxnSp>
          <p:nvCxnSpPr>
            <p:cNvPr id="82" name="直接连接符 81"/>
            <p:cNvCxnSpPr/>
            <p:nvPr/>
          </p:nvCxnSpPr>
          <p:spPr>
            <a:xfrm>
              <a:off x="4552714" y="1276564"/>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33125" y="146311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552714" y="167234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164160" y="1178138"/>
              <a:ext cx="1201152" cy="569961"/>
              <a:chOff x="1332597" y="1021024"/>
              <a:chExt cx="1828799" cy="662888"/>
            </a:xfrm>
          </p:grpSpPr>
          <p:sp>
            <p:nvSpPr>
              <p:cNvPr id="64" name="矩形: 圆角 19"/>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endParaRPr lang="en-US" altLang="zh-CN" sz="1000">
                  <a:solidFill>
                    <a:schemeClr val="tx1"/>
                  </a:solidFill>
                </a:endParaRPr>
              </a:p>
            </p:txBody>
          </p:sp>
          <p:sp>
            <p:nvSpPr>
              <p:cNvPr id="76" name="矩形: 圆角 19"/>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endParaRPr lang="en-US" altLang="zh-CN" sz="1000">
                  <a:solidFill>
                    <a:schemeClr val="tx1"/>
                  </a:solidFill>
                </a:endParaRPr>
              </a:p>
            </p:txBody>
          </p:sp>
          <p:sp>
            <p:nvSpPr>
              <p:cNvPr id="77" name="矩形: 圆角 19"/>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endParaRPr lang="en-US" altLang="zh-CN" sz="1000">
                  <a:solidFill>
                    <a:schemeClr val="tx1"/>
                  </a:solidFill>
                </a:endParaRPr>
              </a:p>
            </p:txBody>
          </p:sp>
        </p:grpSp>
        <p:grpSp>
          <p:nvGrpSpPr>
            <p:cNvPr id="20" name="组合 19"/>
            <p:cNvGrpSpPr/>
            <p:nvPr/>
          </p:nvGrpSpPr>
          <p:grpSpPr>
            <a:xfrm>
              <a:off x="3287777" y="1130300"/>
              <a:ext cx="1391335" cy="631281"/>
              <a:chOff x="5476875" y="1191413"/>
              <a:chExt cx="1399315" cy="634902"/>
            </a:xfrm>
          </p:grpSpPr>
          <p:sp>
            <p:nvSpPr>
              <p:cNvPr id="52" name="矩形 51"/>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5571841" y="1254584"/>
                <a:ext cx="121108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Core</a:t>
                </a:r>
                <a:r>
                  <a:rPr lang="en-US" altLang="zh-CN" sz="1100" b="1" baseline="40000">
                    <a:solidFill>
                      <a:schemeClr val="bg1"/>
                    </a:solidFill>
                    <a:latin typeface="Consolas" panose="020B0609020204030204" pitchFamily="49" charset="0"/>
                    <a:cs typeface="Segoe UI Black" panose="020B0A02040204020203" pitchFamily="34" charset="0"/>
                  </a:rPr>
                  <a:t>TM</a:t>
                </a:r>
                <a:endParaRPr lang="en-US" altLang="zh-CN" sz="1200" b="1" baseline="4000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I7 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sp>
          <p:nvSpPr>
            <p:cNvPr id="87" name="矩形 86"/>
            <p:cNvSpPr/>
            <p:nvPr/>
          </p:nvSpPr>
          <p:spPr>
            <a:xfrm>
              <a:off x="2537976" y="3909307"/>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480Mb/s</a:t>
              </a:r>
              <a:endParaRPr lang="en-US" altLang="zh-CN" sz="1200" b="1">
                <a:latin typeface="Consolas" panose="020B0609020204030204" pitchFamily="49" charset="0"/>
                <a:cs typeface="Segoe UI Black" panose="020B0A02040204020203" pitchFamily="34" charset="0"/>
              </a:endParaRPr>
            </a:p>
          </p:txBody>
        </p:sp>
        <p:sp>
          <p:nvSpPr>
            <p:cNvPr id="89" name="矩形 88"/>
            <p:cNvSpPr/>
            <p:nvPr/>
          </p:nvSpPr>
          <p:spPr>
            <a:xfrm>
              <a:off x="3940515" y="5450096"/>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LPC/SPI</a:t>
              </a:r>
              <a:endParaRPr lang="zh-CN" altLang="en-US" sz="1200" b="1" dirty="0"/>
            </a:p>
          </p:txBody>
        </p:sp>
        <p:grpSp>
          <p:nvGrpSpPr>
            <p:cNvPr id="18" name="组合 17"/>
            <p:cNvGrpSpPr/>
            <p:nvPr/>
          </p:nvGrpSpPr>
          <p:grpSpPr>
            <a:xfrm>
              <a:off x="5213145" y="4949656"/>
              <a:ext cx="1538270" cy="397116"/>
              <a:chOff x="1507328" y="2245486"/>
              <a:chExt cx="1828799" cy="399393"/>
            </a:xfrm>
          </p:grpSpPr>
          <p:sp>
            <p:nvSpPr>
              <p:cNvPr id="56"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032303" y="2305887"/>
                <a:ext cx="825574"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SATA</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p:cNvGrpSpPr/>
            <p:nvPr/>
          </p:nvGrpSpPr>
          <p:grpSpPr>
            <a:xfrm>
              <a:off x="5043015" y="3927113"/>
              <a:ext cx="1926827" cy="461666"/>
              <a:chOff x="1265939" y="2214349"/>
              <a:chExt cx="2350813" cy="464314"/>
            </a:xfrm>
          </p:grpSpPr>
          <p:sp>
            <p:nvSpPr>
              <p:cNvPr id="60"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265939" y="2214349"/>
                <a:ext cx="2350813" cy="464314"/>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High</a:t>
                </a:r>
                <a:endParaRPr lang="en-US" altLang="zh-CN" sz="1200" b="1">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sp>
          <p:nvSpPr>
            <p:cNvPr id="101" name="矩形 100"/>
            <p:cNvSpPr/>
            <p:nvPr/>
          </p:nvSpPr>
          <p:spPr>
            <a:xfrm>
              <a:off x="2646858" y="4100638"/>
              <a:ext cx="492443"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each</a:t>
              </a:r>
              <a:endParaRPr lang="zh-CN" altLang="en-US" sz="1100" b="1" dirty="0"/>
            </a:p>
          </p:txBody>
        </p:sp>
        <p:sp>
          <p:nvSpPr>
            <p:cNvPr id="103" name="矩形 102"/>
            <p:cNvSpPr/>
            <p:nvPr/>
          </p:nvSpPr>
          <p:spPr>
            <a:xfrm>
              <a:off x="2583669" y="2663807"/>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1GB/s</a:t>
              </a:r>
              <a:endParaRPr lang="zh-CN" altLang="en-US" sz="1200" dirty="0"/>
            </a:p>
          </p:txBody>
        </p:sp>
        <p:grpSp>
          <p:nvGrpSpPr>
            <p:cNvPr id="10" name="组合 9"/>
            <p:cNvGrpSpPr/>
            <p:nvPr/>
          </p:nvGrpSpPr>
          <p:grpSpPr>
            <a:xfrm>
              <a:off x="787139" y="2707592"/>
              <a:ext cx="1664530" cy="461666"/>
              <a:chOff x="1678806" y="2221303"/>
              <a:chExt cx="1674076" cy="464314"/>
            </a:xfrm>
          </p:grpSpPr>
          <p:sp>
            <p:nvSpPr>
              <p:cNvPr id="72"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1714568" y="2221303"/>
                <a:ext cx="1638314" cy="464314"/>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PCI Express</a:t>
                </a:r>
                <a:r>
                  <a:rPr lang="en-US" altLang="zh-CN" sz="1200" b="1" baseline="30000">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2.0</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a:solidFill>
                      <a:schemeClr val="bg1"/>
                    </a:solidFill>
                    <a:latin typeface="Consolas" panose="020B0609020204030204" pitchFamily="49" charset="0"/>
                    <a:cs typeface="Segoe UI Black" panose="020B0A02040204020203" pitchFamily="34" charset="0"/>
                  </a:rPr>
                  <a:t> 32lanes </a:t>
                </a:r>
                <a:r>
                  <a:rPr lang="en-US" altLang="zh-CN" sz="1200" b="1" dirty="0">
                    <a:solidFill>
                      <a:schemeClr val="bg1"/>
                    </a:solidFill>
                    <a:latin typeface="Consolas" panose="020B0609020204030204" pitchFamily="49" charset="0"/>
                    <a:cs typeface="Segoe UI Black" panose="020B0A02040204020203" pitchFamily="34" charset="0"/>
                  </a:rPr>
                  <a:t>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1" name="组合 10"/>
            <p:cNvGrpSpPr/>
            <p:nvPr/>
          </p:nvGrpSpPr>
          <p:grpSpPr>
            <a:xfrm>
              <a:off x="879815" y="3918868"/>
              <a:ext cx="1568745" cy="461666"/>
              <a:chOff x="1507328" y="2222623"/>
              <a:chExt cx="1828799" cy="464313"/>
            </a:xfrm>
          </p:grpSpPr>
          <p:sp>
            <p:nvSpPr>
              <p:cNvPr id="70"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821151" y="2222623"/>
                <a:ext cx="1205708"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12 USB 2.0</a:t>
                </a:r>
                <a:endParaRPr lang="en-US" altLang="zh-CN" sz="1200" b="1">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2" name="组合 11"/>
            <p:cNvGrpSpPr/>
            <p:nvPr/>
          </p:nvGrpSpPr>
          <p:grpSpPr>
            <a:xfrm>
              <a:off x="865000" y="4416184"/>
              <a:ext cx="1568745" cy="459033"/>
              <a:chOff x="1507328" y="2222624"/>
              <a:chExt cx="1828799" cy="461665"/>
            </a:xfrm>
          </p:grpSpPr>
          <p:sp>
            <p:nvSpPr>
              <p:cNvPr id="68" name="矩形: 圆角 13"/>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1775351" y="2222624"/>
                <a:ext cx="1297312" cy="461665"/>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a:t>
                </a:r>
                <a:r>
                  <a:rPr lang="en-US" altLang="zh-CN" sz="1200" b="1" dirty="0">
                    <a:solidFill>
                      <a:schemeClr val="bg1"/>
                    </a:solidFill>
                    <a:latin typeface="Consolas" panose="020B0609020204030204" pitchFamily="49" charset="0"/>
                    <a:cs typeface="Segoe UI Black" panose="020B0A02040204020203" pitchFamily="34" charset="0"/>
                  </a:rPr>
                  <a:t>PCI</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p:cNvGrpSpPr/>
            <p:nvPr/>
          </p:nvGrpSpPr>
          <p:grpSpPr>
            <a:xfrm>
              <a:off x="864999" y="4926926"/>
              <a:ext cx="1568745" cy="461666"/>
              <a:chOff x="1507328" y="2222624"/>
              <a:chExt cx="1828799" cy="464313"/>
            </a:xfrm>
          </p:grpSpPr>
          <p:sp>
            <p:nvSpPr>
              <p:cNvPr id="66"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524030" y="2222624"/>
                <a:ext cx="1799965"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Integrated</a:t>
                </a:r>
                <a:endParaRPr lang="en-US" altLang="zh-CN" sz="1200" b="1">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10/100/1000 MAC</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a:t>CPU+PCH </a:t>
            </a:r>
            <a:r>
              <a:rPr lang="zh-CN" altLang="en-US"/>
              <a:t>方案  北桥消失</a:t>
            </a:r>
            <a:endParaRPr lang="zh-CN" altLang="en-US" dirty="0"/>
          </a:p>
        </p:txBody>
      </p:sp>
      <p:grpSp>
        <p:nvGrpSpPr>
          <p:cNvPr id="4" name="组合 3"/>
          <p:cNvGrpSpPr/>
          <p:nvPr/>
        </p:nvGrpSpPr>
        <p:grpSpPr>
          <a:xfrm>
            <a:off x="1985540" y="1204617"/>
            <a:ext cx="7962218" cy="4855165"/>
            <a:chOff x="2747540" y="1678985"/>
            <a:chExt cx="6501300" cy="3964333"/>
          </a:xfrm>
        </p:grpSpPr>
        <p:cxnSp>
          <p:nvCxnSpPr>
            <p:cNvPr id="62" name="直接连接符 61"/>
            <p:cNvCxnSpPr/>
            <p:nvPr/>
          </p:nvCxnSpPr>
          <p:spPr>
            <a:xfrm>
              <a:off x="6786525" y="4079410"/>
              <a:ext cx="125652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474741" y="2370932"/>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327240" y="5246202"/>
              <a:ext cx="1542383" cy="397116"/>
              <a:chOff x="1507328" y="2245486"/>
              <a:chExt cx="1828799" cy="399393"/>
            </a:xfrm>
          </p:grpSpPr>
          <p:sp>
            <p:nvSpPr>
              <p:cNvPr id="78"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9" name="文本框 78"/>
              <p:cNvSpPr txBox="1"/>
              <p:nvPr/>
            </p:nvSpPr>
            <p:spPr>
              <a:xfrm>
                <a:off x="1701265" y="2301722"/>
                <a:ext cx="1453161"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BIOS Support</a:t>
                </a:r>
                <a:endParaRPr lang="en-US" altLang="zh-CN" sz="1400" b="1" dirty="0">
                  <a:solidFill>
                    <a:schemeClr val="bg1"/>
                  </a:solidFill>
                  <a:latin typeface="Consolas" panose="020B0609020204030204" pitchFamily="49" charset="0"/>
                  <a:cs typeface="Segoe UI Black" panose="020B0A02040204020203" pitchFamily="34" charset="0"/>
                </a:endParaRPr>
              </a:p>
            </p:txBody>
          </p:sp>
        </p:grpSp>
        <p:cxnSp>
          <p:nvCxnSpPr>
            <p:cNvPr id="80" name="直接连接符 79"/>
            <p:cNvCxnSpPr>
              <a:stCxn id="126" idx="2"/>
              <a:endCxn id="96" idx="0"/>
            </p:cNvCxnSpPr>
            <p:nvPr/>
          </p:nvCxnSpPr>
          <p:spPr>
            <a:xfrm>
              <a:off x="6086348" y="2921529"/>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076778" y="2921529"/>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628714" y="3580890"/>
              <a:ext cx="95164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810696" y="4605234"/>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296941" y="3580890"/>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12841" y="4605234"/>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076778" y="4796180"/>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4726076" y="2141983"/>
              <a:ext cx="6179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Up to </a:t>
              </a:r>
              <a:endParaRPr lang="zh-CN" altLang="en-US" sz="1200" dirty="0"/>
            </a:p>
          </p:txBody>
        </p:sp>
        <p:sp>
          <p:nvSpPr>
            <p:cNvPr id="93" name="矩形 92"/>
            <p:cNvSpPr/>
            <p:nvPr/>
          </p:nvSpPr>
          <p:spPr>
            <a:xfrm>
              <a:off x="6854909" y="437111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6Gb/s</a:t>
              </a:r>
              <a:endParaRPr lang="zh-CN" altLang="en-US" sz="1400" b="1" dirty="0"/>
            </a:p>
          </p:txBody>
        </p:sp>
        <p:sp>
          <p:nvSpPr>
            <p:cNvPr id="94" name="矩形 93"/>
            <p:cNvSpPr/>
            <p:nvPr/>
          </p:nvSpPr>
          <p:spPr>
            <a:xfrm>
              <a:off x="5639118" y="3141359"/>
              <a:ext cx="1402450" cy="273872"/>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DMI  *4  8GB/s</a:t>
              </a:r>
              <a:endParaRPr lang="zh-CN" altLang="en-US" sz="1400" b="1" dirty="0"/>
            </a:p>
          </p:txBody>
        </p:sp>
        <p:grpSp>
          <p:nvGrpSpPr>
            <p:cNvPr id="95" name="组合 94"/>
            <p:cNvGrpSpPr/>
            <p:nvPr/>
          </p:nvGrpSpPr>
          <p:grpSpPr>
            <a:xfrm>
              <a:off x="5386171" y="3386256"/>
              <a:ext cx="1400354" cy="1400354"/>
              <a:chOff x="7462345" y="2301766"/>
              <a:chExt cx="1408386" cy="1408386"/>
            </a:xfrm>
          </p:grpSpPr>
          <p:sp>
            <p:nvSpPr>
              <p:cNvPr id="96" name="矩形 95"/>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PCH</a:t>
                </a:r>
                <a:endParaRPr lang="zh-CN" altLang="en-US" sz="1600" b="1" dirty="0"/>
              </a:p>
            </p:txBody>
          </p:sp>
        </p:grpSp>
        <p:sp>
          <p:nvSpPr>
            <p:cNvPr id="98" name="矩形 97"/>
            <p:cNvSpPr/>
            <p:nvPr/>
          </p:nvSpPr>
          <p:spPr>
            <a:xfrm>
              <a:off x="4700888" y="334972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5Gb/s</a:t>
              </a:r>
              <a:endParaRPr lang="en-US" altLang="zh-CN" sz="1400" b="1">
                <a:latin typeface="Consolas" panose="020B0609020204030204" pitchFamily="49" charset="0"/>
                <a:cs typeface="Segoe UI Black" panose="020B0A02040204020203" pitchFamily="34" charset="0"/>
              </a:endParaRPr>
            </a:p>
          </p:txBody>
        </p:sp>
        <p:sp>
          <p:nvSpPr>
            <p:cNvPr id="99" name="矩形 98"/>
            <p:cNvSpPr/>
            <p:nvPr/>
          </p:nvSpPr>
          <p:spPr>
            <a:xfrm>
              <a:off x="6027655" y="4890834"/>
              <a:ext cx="439544"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SPI</a:t>
              </a:r>
              <a:endParaRPr lang="zh-CN" altLang="en-US" sz="1400" b="1" dirty="0"/>
            </a:p>
          </p:txBody>
        </p:sp>
        <p:grpSp>
          <p:nvGrpSpPr>
            <p:cNvPr id="100" name="组合 99"/>
            <p:cNvGrpSpPr/>
            <p:nvPr/>
          </p:nvGrpSpPr>
          <p:grpSpPr>
            <a:xfrm>
              <a:off x="7465386" y="4390394"/>
              <a:ext cx="1783454" cy="397116"/>
              <a:chOff x="1507328" y="2245486"/>
              <a:chExt cx="1828799" cy="399393"/>
            </a:xfrm>
          </p:grpSpPr>
          <p:sp>
            <p:nvSpPr>
              <p:cNvPr id="102"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文本框 103"/>
              <p:cNvSpPr txBox="1"/>
              <p:nvPr/>
            </p:nvSpPr>
            <p:spPr>
              <a:xfrm>
                <a:off x="1862066" y="2305887"/>
                <a:ext cx="1166049"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10 SATA 3.0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05" name="组合 104"/>
            <p:cNvGrpSpPr/>
            <p:nvPr/>
          </p:nvGrpSpPr>
          <p:grpSpPr>
            <a:xfrm>
              <a:off x="7489167" y="3355153"/>
              <a:ext cx="1757748" cy="465582"/>
              <a:chOff x="1507328" y="2214349"/>
              <a:chExt cx="1828799" cy="468252"/>
            </a:xfrm>
          </p:grpSpPr>
          <p:sp>
            <p:nvSpPr>
              <p:cNvPr id="106"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7" name="文本框 106"/>
              <p:cNvSpPr txBox="1"/>
              <p:nvPr/>
            </p:nvSpPr>
            <p:spPr>
              <a:xfrm>
                <a:off x="1619766" y="2214349"/>
                <a:ext cx="164316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High</a:t>
                </a:r>
                <a:endParaRPr lang="en-US" altLang="zh-CN" sz="1400" b="1">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Definition Audio</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08" name="矩形 107"/>
            <p:cNvSpPr/>
            <p:nvPr/>
          </p:nvSpPr>
          <p:spPr>
            <a:xfrm>
              <a:off x="4759398" y="3541376"/>
              <a:ext cx="4667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109" name="矩形 108"/>
            <p:cNvSpPr/>
            <p:nvPr/>
          </p:nvSpPr>
          <p:spPr>
            <a:xfrm>
              <a:off x="4691581" y="2372066"/>
              <a:ext cx="694421"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80GB/s</a:t>
              </a:r>
              <a:endParaRPr lang="zh-CN" altLang="en-US" sz="1400" dirty="0"/>
            </a:p>
          </p:txBody>
        </p:sp>
        <p:grpSp>
          <p:nvGrpSpPr>
            <p:cNvPr id="110" name="组合 109"/>
            <p:cNvGrpSpPr/>
            <p:nvPr/>
          </p:nvGrpSpPr>
          <p:grpSpPr>
            <a:xfrm>
              <a:off x="2747540" y="2148331"/>
              <a:ext cx="1820725" cy="465582"/>
              <a:chOff x="1678806" y="2221302"/>
              <a:chExt cx="1657321" cy="468252"/>
            </a:xfrm>
          </p:grpSpPr>
          <p:sp>
            <p:nvSpPr>
              <p:cNvPr id="111"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p:cNvSpPr txBox="1"/>
              <p:nvPr/>
            </p:nvSpPr>
            <p:spPr>
              <a:xfrm>
                <a:off x="1684457" y="2221302"/>
                <a:ext cx="1598588"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PCI Express</a:t>
                </a:r>
                <a:r>
                  <a:rPr lang="en-US" altLang="zh-CN" sz="1400" b="1" baseline="30000">
                    <a:solidFill>
                      <a:schemeClr val="bg1"/>
                    </a:solidFill>
                    <a:latin typeface="Consolas" panose="020B0609020204030204" pitchFamily="49" charset="0"/>
                    <a:cs typeface="Segoe UI Black" panose="020B0A02040204020203" pitchFamily="34" charset="0"/>
                  </a:rPr>
                  <a:t>* </a:t>
                </a:r>
                <a:r>
                  <a:rPr lang="en-US" altLang="zh-CN" sz="1400" b="1">
                    <a:solidFill>
                      <a:schemeClr val="bg1"/>
                    </a:solidFill>
                    <a:latin typeface="Consolas" panose="020B0609020204030204" pitchFamily="49" charset="0"/>
                    <a:cs typeface="Segoe UI Black" panose="020B0A02040204020203" pitchFamily="34" charset="0"/>
                  </a:rPr>
                  <a:t>3.0</a:t>
                </a:r>
                <a:endParaRPr lang="en-US" altLang="zh-CN" sz="1400" b="1" baseline="30000" dirty="0">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 40 lanes </a:t>
                </a:r>
                <a:r>
                  <a:rPr lang="en-US" altLang="zh-CN" sz="1400" b="1" dirty="0">
                    <a:solidFill>
                      <a:schemeClr val="bg1"/>
                    </a:solidFill>
                    <a:latin typeface="Consolas" panose="020B0609020204030204" pitchFamily="49" charset="0"/>
                    <a:cs typeface="Segoe UI Black" panose="020B0A02040204020203" pitchFamily="34" charset="0"/>
                  </a:rPr>
                  <a:t>Graphics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3" name="组合 112"/>
            <p:cNvGrpSpPr/>
            <p:nvPr/>
          </p:nvGrpSpPr>
          <p:grpSpPr>
            <a:xfrm>
              <a:off x="3030456" y="3359606"/>
              <a:ext cx="1568745" cy="465582"/>
              <a:chOff x="1507328" y="2222626"/>
              <a:chExt cx="1828799" cy="468252"/>
            </a:xfrm>
          </p:grpSpPr>
          <p:sp>
            <p:nvSpPr>
              <p:cNvPr id="114"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5" name="文本框 114"/>
              <p:cNvSpPr txBox="1"/>
              <p:nvPr/>
            </p:nvSpPr>
            <p:spPr>
              <a:xfrm>
                <a:off x="1812733" y="2222626"/>
                <a:ext cx="122254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14 USB 3.0</a:t>
                </a:r>
                <a:endParaRPr lang="en-US" altLang="zh-CN" sz="1400" b="1">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Ports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6" name="组合 115"/>
            <p:cNvGrpSpPr/>
            <p:nvPr/>
          </p:nvGrpSpPr>
          <p:grpSpPr>
            <a:xfrm>
              <a:off x="3012311" y="4367663"/>
              <a:ext cx="1579326" cy="465582"/>
              <a:chOff x="1503447" y="2222626"/>
              <a:chExt cx="1841134" cy="468252"/>
            </a:xfrm>
          </p:grpSpPr>
          <p:sp>
            <p:nvSpPr>
              <p:cNvPr id="117"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8" name="文本框 117"/>
              <p:cNvSpPr txBox="1"/>
              <p:nvPr/>
            </p:nvSpPr>
            <p:spPr>
              <a:xfrm>
                <a:off x="1503447" y="2222626"/>
                <a:ext cx="184113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Integrated</a:t>
                </a:r>
                <a:endParaRPr lang="en-US" altLang="zh-CN" sz="1400" b="1">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10/100/1000 MAC</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9" name="组合 118"/>
            <p:cNvGrpSpPr/>
            <p:nvPr/>
          </p:nvGrpSpPr>
          <p:grpSpPr>
            <a:xfrm>
              <a:off x="6688964" y="1906366"/>
              <a:ext cx="717116" cy="900479"/>
              <a:chOff x="4601823" y="2465628"/>
              <a:chExt cx="717116" cy="900479"/>
            </a:xfrm>
          </p:grpSpPr>
          <p:cxnSp>
            <p:nvCxnSpPr>
              <p:cNvPr id="120" name="直接连接符 119"/>
              <p:cNvCxnSpPr/>
              <p:nvPr/>
            </p:nvCxnSpPr>
            <p:spPr>
              <a:xfrm>
                <a:off x="4673658" y="246562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601823" y="276243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601823" y="307649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601823" y="3366107"/>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386171" y="1678985"/>
              <a:ext cx="1400354" cy="1400354"/>
              <a:chOff x="7462345" y="2301766"/>
              <a:chExt cx="1408386" cy="1408386"/>
            </a:xfrm>
          </p:grpSpPr>
          <p:sp>
            <p:nvSpPr>
              <p:cNvPr id="125" name="矩形 124"/>
              <p:cNvSpPr/>
              <p:nvPr/>
            </p:nvSpPr>
            <p:spPr>
              <a:xfrm>
                <a:off x="7462345" y="2301766"/>
                <a:ext cx="1408386" cy="1408386"/>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6" name="矩形: 圆角 5"/>
              <p:cNvSpPr/>
              <p:nvPr/>
            </p:nvSpPr>
            <p:spPr>
              <a:xfrm>
                <a:off x="7621061" y="2460482"/>
                <a:ext cx="1090954" cy="1090954"/>
              </a:xfrm>
              <a:prstGeom prst="roundRect">
                <a:avLst>
                  <a:gd name="adj" fmla="val 11707"/>
                </a:avLst>
              </a:prstGeom>
              <a:solidFill>
                <a:srgbClr val="C00000"/>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CPU</a:t>
                </a:r>
                <a:endParaRPr lang="zh-CN" altLang="en-US" sz="1600" b="1" dirty="0"/>
              </a:p>
            </p:txBody>
          </p:sp>
        </p:grpSp>
        <p:grpSp>
          <p:nvGrpSpPr>
            <p:cNvPr id="127" name="组合 126"/>
            <p:cNvGrpSpPr/>
            <p:nvPr/>
          </p:nvGrpSpPr>
          <p:grpSpPr>
            <a:xfrm>
              <a:off x="7265547" y="1776132"/>
              <a:ext cx="1597290" cy="1160948"/>
              <a:chOff x="1317318" y="1021024"/>
              <a:chExt cx="1844078" cy="901055"/>
            </a:xfrm>
          </p:grpSpPr>
          <p:sp>
            <p:nvSpPr>
              <p:cNvPr id="128" name="矩形: 圆角 19"/>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endParaRPr lang="en-US" altLang="zh-CN" sz="1050">
                  <a:solidFill>
                    <a:schemeClr val="tx1"/>
                  </a:solidFill>
                </a:endParaRPr>
              </a:p>
            </p:txBody>
          </p:sp>
          <p:sp>
            <p:nvSpPr>
              <p:cNvPr id="129" name="矩形: 圆角 19"/>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endParaRPr lang="en-US" altLang="zh-CN" sz="1050">
                  <a:solidFill>
                    <a:schemeClr val="tx1"/>
                  </a:solidFill>
                </a:endParaRPr>
              </a:p>
            </p:txBody>
          </p:sp>
          <p:sp>
            <p:nvSpPr>
              <p:cNvPr id="130" name="矩形: 圆角 19"/>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endParaRPr lang="en-US" altLang="zh-CN" sz="1050">
                  <a:solidFill>
                    <a:schemeClr val="tx1"/>
                  </a:solidFill>
                </a:endParaRPr>
              </a:p>
            </p:txBody>
          </p:sp>
          <p:sp>
            <p:nvSpPr>
              <p:cNvPr id="131" name="矩形: 圆角 19"/>
              <p:cNvSpPr/>
              <p:nvPr/>
            </p:nvSpPr>
            <p:spPr>
              <a:xfrm>
                <a:off x="1317318" y="1719919"/>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endParaRPr lang="en-US" altLang="zh-CN" sz="1050">
                  <a:solidFill>
                    <a:schemeClr val="tx1"/>
                  </a:solidFill>
                </a:endParaRPr>
              </a:p>
            </p:txBody>
          </p:sp>
        </p:grpSp>
        <p:sp>
          <p:nvSpPr>
            <p:cNvPr id="132" name="矩形 131"/>
            <p:cNvSpPr/>
            <p:nvPr/>
          </p:nvSpPr>
          <p:spPr>
            <a:xfrm>
              <a:off x="6869623" y="3838869"/>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1GB/s</a:t>
              </a:r>
              <a:endParaRPr lang="zh-CN" altLang="en-US" sz="1400" b="1" dirty="0"/>
            </a:p>
          </p:txBody>
        </p:sp>
        <p:grpSp>
          <p:nvGrpSpPr>
            <p:cNvPr id="133" name="组合 132"/>
            <p:cNvGrpSpPr/>
            <p:nvPr/>
          </p:nvGrpSpPr>
          <p:grpSpPr>
            <a:xfrm>
              <a:off x="7473147" y="3881203"/>
              <a:ext cx="1775693" cy="397116"/>
              <a:chOff x="1507328" y="2245486"/>
              <a:chExt cx="1828799" cy="399393"/>
            </a:xfrm>
          </p:grpSpPr>
          <p:sp>
            <p:nvSpPr>
              <p:cNvPr id="134"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5" name="文本框 134"/>
              <p:cNvSpPr txBox="1"/>
              <p:nvPr/>
            </p:nvSpPr>
            <p:spPr>
              <a:xfrm>
                <a:off x="1568640" y="2306220"/>
                <a:ext cx="1717640"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8 PCI Express 2.0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36" name="矩形 135"/>
            <p:cNvSpPr/>
            <p:nvPr/>
          </p:nvSpPr>
          <p:spPr>
            <a:xfrm>
              <a:off x="6891862" y="4586959"/>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sp>
          <p:nvSpPr>
            <p:cNvPr id="137" name="矩形 136"/>
            <p:cNvSpPr/>
            <p:nvPr/>
          </p:nvSpPr>
          <p:spPr>
            <a:xfrm>
              <a:off x="6907113" y="4027493"/>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a:xfrm>
            <a:off x="487822" y="257614"/>
            <a:ext cx="10515600" cy="617641"/>
          </a:xfrm>
        </p:spPr>
        <p:txBody>
          <a:bodyPr/>
          <a:lstStyle/>
          <a:p>
            <a:pPr eaLnBrk="1" hangingPunct="1"/>
            <a:r>
              <a:rPr lang="zh-CN" altLang="en-US"/>
              <a:t>计算机软件系统</a:t>
            </a:r>
            <a:endParaRPr lang="zh-CN" altLang="en-US"/>
          </a:p>
        </p:txBody>
      </p:sp>
      <p:sp>
        <p:nvSpPr>
          <p:cNvPr id="118788" name="Rectangle 3"/>
          <p:cNvSpPr>
            <a:spLocks noGrp="1" noChangeArrowheads="1"/>
          </p:cNvSpPr>
          <p:nvPr>
            <p:ph idx="1"/>
          </p:nvPr>
        </p:nvSpPr>
        <p:spPr>
          <a:xfrm>
            <a:off x="487822" y="942764"/>
            <a:ext cx="11344713" cy="5637024"/>
          </a:xfrm>
        </p:spPr>
        <p:txBody>
          <a:bodyPr>
            <a:normAutofit fontScale="92500"/>
          </a:bodyPr>
          <a:lstStyle/>
          <a:p>
            <a:pPr eaLnBrk="1" hangingPunct="1">
              <a:lnSpc>
                <a:spcPct val="130000"/>
              </a:lnSpc>
            </a:pPr>
            <a:r>
              <a:rPr lang="zh-CN" altLang="en-US" b="1" dirty="0"/>
              <a:t>计算机硬件是载体，软件是灵魂</a:t>
            </a:r>
            <a:endParaRPr lang="en-US" altLang="zh-CN" b="1"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b="1" dirty="0"/>
              <a:t>逻辑等效性</a:t>
            </a:r>
            <a:r>
              <a:rPr lang="zh-CN" altLang="en-US" dirty="0"/>
              <a:t>：某些功能既可由硬件实现，也可由软件来实现</a:t>
            </a:r>
            <a:endParaRPr lang="en-US" altLang="zh-CN" dirty="0"/>
          </a:p>
          <a:p>
            <a:pPr lvl="1">
              <a:lnSpc>
                <a:spcPct val="130000"/>
              </a:lnSpc>
            </a:pPr>
            <a:r>
              <a:rPr lang="zh-CN" altLang="en-US" dirty="0"/>
              <a:t>协同发展：软件随硬件的迅速发展而发展，而软件的不断发展善又促进硬件更新</a:t>
            </a:r>
            <a:endParaRPr lang="zh-CN" altLang="en-US" dirty="0"/>
          </a:p>
          <a:p>
            <a:pPr>
              <a:lnSpc>
                <a:spcPct val="130000"/>
              </a:lnSpc>
            </a:pPr>
            <a:r>
              <a:rPr lang="zh-CN" altLang="en-US" b="1" dirty="0"/>
              <a:t>软件：一切程序的集合，可运行的思想和内容的数字化</a:t>
            </a:r>
            <a:endParaRPr lang="zh-CN" altLang="en-US" b="1" dirty="0"/>
          </a:p>
          <a:p>
            <a:pPr lvl="1">
              <a:lnSpc>
                <a:spcPct val="130000"/>
              </a:lnSpc>
            </a:pPr>
            <a:r>
              <a:rPr lang="zh-CN" altLang="en-US" dirty="0"/>
              <a:t>表现形式：程序和数据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b="1" dirty="0"/>
              <a:t>固件（</a:t>
            </a:r>
            <a:r>
              <a:rPr lang="en-US" altLang="zh-CN" b="1" dirty="0"/>
              <a:t>Firmware</a:t>
            </a:r>
            <a:r>
              <a:rPr lang="zh-CN" altLang="en-US" b="1" dirty="0"/>
              <a:t>）</a:t>
            </a:r>
            <a:endParaRPr lang="en-US" altLang="zh-CN" b="1"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1960’s </a:t>
            </a:r>
            <a:endParaRPr lang="en-US" altLang="zh-CN" dirty="0">
              <a:ea typeface="宋体" panose="02010600030101010101" pitchFamily="2" charset="-122"/>
            </a:endParaRPr>
          </a:p>
          <a:p>
            <a:pPr lvl="1"/>
            <a:r>
              <a:rPr lang="en-US" altLang="zh-CN" dirty="0">
                <a:ea typeface="宋体" panose="02010600030101010101" pitchFamily="2" charset="-122"/>
              </a:rPr>
              <a:t>IBM OS/360, Honeywell Multics, </a:t>
            </a:r>
            <a:endParaRPr lang="en-US" altLang="zh-CN" dirty="0">
              <a:ea typeface="宋体" panose="02010600030101010101" pitchFamily="2" charset="-122"/>
            </a:endParaRPr>
          </a:p>
          <a:p>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r>
              <a:rPr lang="zh-CN" altLang="en-US" dirty="0"/>
              <a:t>费尔南多</a:t>
            </a:r>
            <a:r>
              <a:rPr lang="en-US" altLang="zh-CN" dirty="0"/>
              <a:t>·</a:t>
            </a:r>
            <a:r>
              <a:rPr lang="zh-CN" altLang="en-US" dirty="0"/>
              <a:t>何塞</a:t>
            </a:r>
            <a:r>
              <a:rPr lang="en-US" altLang="zh-CN" dirty="0"/>
              <a:t>·</a:t>
            </a:r>
            <a:r>
              <a:rPr lang="zh-CN" altLang="en-US" dirty="0"/>
              <a:t>科尔巴托</a:t>
            </a:r>
            <a:endParaRPr lang="en-US" altLang="zh-CN" dirty="0">
              <a:ea typeface="宋体" panose="02010600030101010101" pitchFamily="2" charset="-122"/>
            </a:endParaRPr>
          </a:p>
          <a:p>
            <a:pPr lvl="1"/>
            <a:r>
              <a:rPr lang="en-US" altLang="zh-CN" dirty="0">
                <a:ea typeface="宋体" panose="02010600030101010101" pitchFamily="2" charset="-122"/>
              </a:rPr>
              <a:t>IEEE Computer Pioneer Award, 1982</a:t>
            </a:r>
            <a:endParaRPr lang="en-US" altLang="zh-CN" dirty="0">
              <a:ea typeface="宋体" panose="02010600030101010101" pitchFamily="2" charset="-122"/>
            </a:endParaRPr>
          </a:p>
          <a:p>
            <a:pPr lvl="1"/>
            <a:r>
              <a:rPr lang="en-US" altLang="zh-CN" dirty="0">
                <a:ea typeface="宋体" panose="02010600030101010101" pitchFamily="2" charset="-122"/>
              </a:rPr>
              <a:t>ACM Turing Award, 1990</a:t>
            </a:r>
            <a:endParaRPr lang="en-US" altLang="zh-CN" dirty="0">
              <a:ea typeface="宋体" panose="02010600030101010101" pitchFamily="2" charset="-122"/>
            </a:endParaRPr>
          </a:p>
          <a:p>
            <a:endParaRPr lang="zh-CN" altLang="en-US" dirty="0"/>
          </a:p>
        </p:txBody>
      </p:sp>
      <p:pic>
        <p:nvPicPr>
          <p:cNvPr id="6" name="图片 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734" y="3230654"/>
            <a:ext cx="1562659" cy="1566499"/>
          </a:xfrm>
          <a:prstGeom prst="rect">
            <a:avLst/>
          </a:prstGeom>
        </p:spPr>
      </p:pic>
      <p:pic>
        <p:nvPicPr>
          <p:cNvPr id="7" name="图片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184" y="4884235"/>
            <a:ext cx="2207004" cy="149755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51" y="3796448"/>
            <a:ext cx="1934301" cy="2259615"/>
          </a:xfrm>
          <a:prstGeom prst="rect">
            <a:avLst/>
          </a:prstGeom>
        </p:spPr>
      </p:pic>
      <p:pic>
        <p:nvPicPr>
          <p:cNvPr id="9" name="图片 8"/>
          <p:cNvPicPr>
            <a:picLocks noChangeAspect="1"/>
          </p:cNvPicPr>
          <p:nvPr/>
        </p:nvPicPr>
        <p:blipFill>
          <a:blip r:embed="rId4"/>
          <a:stretch>
            <a:fillRect/>
          </a:stretch>
        </p:blipFill>
        <p:spPr>
          <a:xfrm>
            <a:off x="2698338" y="3791909"/>
            <a:ext cx="1811324" cy="2264155"/>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2577549" y="5663697"/>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anose="02010600040101010101" pitchFamily="2" charset="-122"/>
              </a:rPr>
              <a:t>F.P.Brooks,Jr</a:t>
            </a:r>
            <a:r>
              <a:rPr lang="en-US" altLang="zh-CN" dirty="0">
                <a:solidFill>
                  <a:srgbClr val="FFFFFF"/>
                </a:solidFill>
                <a:latin typeface="Agency FB" panose="020B0503020202020204" pitchFamily="34" charset="0"/>
                <a:ea typeface="华文细黑" panose="02010600040101010101" pitchFamily="2" charset="-122"/>
              </a:rPr>
              <a:t>.</a:t>
            </a:r>
            <a:endParaRPr lang="zh-CN" altLang="en-US" dirty="0">
              <a:solidFill>
                <a:srgbClr val="FFFFFF"/>
              </a:solidFill>
              <a:latin typeface="Agency FB" panose="020B0503020202020204" pitchFamily="34" charset="0"/>
              <a:ea typeface="华文细黑" panose="02010600040101010101" pitchFamily="2" charset="-122"/>
            </a:endParaRPr>
          </a:p>
        </p:txBody>
      </p:sp>
      <p:sp>
        <p:nvSpPr>
          <p:cNvPr id="13" name="矩形 12"/>
          <p:cNvSpPr/>
          <p:nvPr/>
        </p:nvSpPr>
        <p:spPr>
          <a:xfrm>
            <a:off x="2567609" y="6106105"/>
            <a:ext cx="130783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OS/360</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14" name="矩形 13"/>
          <p:cNvSpPr/>
          <p:nvPr/>
        </p:nvSpPr>
        <p:spPr>
          <a:xfrm>
            <a:off x="5013152" y="6106105"/>
            <a:ext cx="1860517"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Honeywell Multics</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15" name="矩形 14"/>
          <p:cNvSpPr/>
          <p:nvPr/>
        </p:nvSpPr>
        <p:spPr>
          <a:xfrm>
            <a:off x="4912746" y="5708541"/>
            <a:ext cx="1970862"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anose="02010600040101010101" pitchFamily="2" charset="-122"/>
              </a:rPr>
              <a:t>Fernado</a:t>
            </a:r>
            <a:r>
              <a:rPr lang="en-US" altLang="zh-CN" dirty="0">
                <a:solidFill>
                  <a:srgbClr val="FFFFFF"/>
                </a:solidFill>
                <a:latin typeface="Agency FB" panose="020B0503020202020204" pitchFamily="34" charset="0"/>
                <a:ea typeface="华文细黑" panose="02010600040101010101" pitchFamily="2" charset="-122"/>
              </a:rPr>
              <a:t> Jose </a:t>
            </a:r>
            <a:r>
              <a:rPr lang="en-US" altLang="zh-CN" dirty="0" err="1">
                <a:solidFill>
                  <a:srgbClr val="FFFFFF"/>
                </a:solidFill>
                <a:latin typeface="Agency FB" panose="020B0503020202020204" pitchFamily="34" charset="0"/>
                <a:ea typeface="华文细黑" panose="02010600040101010101" pitchFamily="2" charset="-122"/>
              </a:rPr>
              <a:t>Corbató</a:t>
            </a:r>
            <a:r>
              <a:rPr lang="en-US" altLang="zh-CN" dirty="0">
                <a:solidFill>
                  <a:srgbClr val="FFFFFF"/>
                </a:solidFill>
                <a:latin typeface="Agency FB" panose="020B0503020202020204" pitchFamily="34" charset="0"/>
                <a:ea typeface="华文细黑" panose="02010600040101010101" pitchFamily="2" charset="-122"/>
              </a:rPr>
              <a:t> </a:t>
            </a:r>
            <a:endParaRPr lang="en-US" altLang="zh-CN" dirty="0">
              <a:solidFill>
                <a:srgbClr val="FFFFFF"/>
              </a:solidFill>
              <a:latin typeface="Agency FB" panose="020B0503020202020204" pitchFamily="34" charset="0"/>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endParaRPr lang="en-US" altLang="zh-CN" dirty="0">
              <a:ea typeface="宋体" panose="02010600030101010101" pitchFamily="2" charset="-122"/>
            </a:endParaRPr>
          </a:p>
          <a:p>
            <a:pPr>
              <a:lnSpc>
                <a:spcPct val="110000"/>
              </a:lnSpc>
            </a:pPr>
            <a:r>
              <a:rPr lang="en-US" altLang="zh-CN" dirty="0">
                <a:ea typeface="宋体" panose="02010600030101010101" pitchFamily="2" charset="-122"/>
              </a:rPr>
              <a:t>Unix-like operating systems</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endParaRPr lang="en-US" altLang="zh-CN" dirty="0">
              <a:ea typeface="宋体" panose="02010600030101010101" pitchFamily="2" charset="-122"/>
            </a:endParaRP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endParaRPr lang="en-US" altLang="zh-CN" dirty="0">
              <a:ea typeface="宋体" panose="02010600030101010101" pitchFamily="2" charset="-122"/>
            </a:endParaRPr>
          </a:p>
          <a:p>
            <a:pPr>
              <a:lnSpc>
                <a:spcPct val="110000"/>
              </a:lnSpc>
            </a:pPr>
            <a:r>
              <a:rPr lang="en-US" altLang="zh-CN" dirty="0">
                <a:ea typeface="宋体" panose="02010600030101010101" pitchFamily="2" charset="-122"/>
              </a:rPr>
              <a:t>Available on a wide array of computers</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From handheld devices to mainframe computers</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wristwatch</a:t>
            </a:r>
            <a:endParaRPr lang="en-US" altLang="zh-CN"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a:xfrm>
            <a:off x="11176635" y="6237605"/>
            <a:ext cx="1015365" cy="476250"/>
          </a:xfrm>
        </p:spPr>
        <p:txBody>
          <a:bodyPr/>
          <a:lstStyle/>
          <a:p>
            <a:pPr algn="r" fontAlgn="base">
              <a:spcBef>
                <a:spcPct val="0"/>
              </a:spcBef>
              <a:spcAft>
                <a:spcPct val="0"/>
              </a:spcAft>
              <a:defRPr/>
            </a:pPr>
            <a:r>
              <a:rPr lang="en-US" altLang="zh-CN" sz="1400" i="1">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pic>
        <p:nvPicPr>
          <p:cNvPr id="7" name="图片 4" descr="225px-Linus_Torvalds.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369872" y="3861049"/>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8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3793" y="4910466"/>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We have seen a bunch of Operating Systems </a:t>
            </a:r>
            <a:endParaRPr lang="zh-CN" altLang="en-US"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1833" y="5550118"/>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420" y="1292470"/>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7"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5546"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8"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0354"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9" name="Picture 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382" y="5401445"/>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6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0045" y="2418031"/>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2"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6430"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3"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8991" y="5487991"/>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4"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64837"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5"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1050" y="1204203"/>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6"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7206" y="2541856"/>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7"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5074" y="3772329"/>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8"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92960" y="2613392"/>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9"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8137"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26645" y="3843010"/>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1"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3221" y="3923028"/>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2"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759"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3" name="Picture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2939" y="1293525"/>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4" name="Picture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91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5"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33692" y="3772329"/>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6" name="图片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4291" y="3685563"/>
            <a:ext cx="1298211" cy="129821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87822" y="257614"/>
            <a:ext cx="10515600" cy="617641"/>
          </a:xfrm>
        </p:spPr>
        <p:txBody>
          <a:bodyPr/>
          <a:lstStyle/>
          <a:p>
            <a:r>
              <a:rPr lang="en-US" altLang="zh-CN">
                <a:ea typeface="宋体" panose="02010600030101010101" pitchFamily="2" charset="-122"/>
              </a:rPr>
              <a:t>Utilities</a:t>
            </a:r>
            <a:endParaRPr lang="en-US" altLang="zh-CN">
              <a:ea typeface="宋体" panose="02010600030101010101" pitchFamily="2" charset="-122"/>
            </a:endParaRPr>
          </a:p>
        </p:txBody>
      </p:sp>
      <p:sp>
        <p:nvSpPr>
          <p:cNvPr id="90116" name="Rectangle 3"/>
          <p:cNvSpPr>
            <a:spLocks noGrp="1" noChangeArrowheads="1"/>
          </p:cNvSpPr>
          <p:nvPr>
            <p:ph type="body" idx="1"/>
          </p:nvPr>
        </p:nvSpPr>
        <p:spPr>
          <a:xfrm>
            <a:off x="571500" y="1010206"/>
            <a:ext cx="8534400" cy="4419600"/>
          </a:xfrm>
        </p:spPr>
        <p:txBody>
          <a:bodyPr/>
          <a:lstStyle/>
          <a:p>
            <a:r>
              <a:rPr lang="en-US" altLang="zh-CN" dirty="0">
                <a:ea typeface="宋体" panose="02010600030101010101" pitchFamily="2" charset="-122"/>
              </a:rPr>
              <a:t>Programming language</a:t>
            </a:r>
            <a:endParaRPr lang="en-US" altLang="zh-CN" dirty="0">
              <a:ea typeface="宋体" panose="02010600030101010101" pitchFamily="2" charset="-122"/>
            </a:endParaRPr>
          </a:p>
          <a:p>
            <a:pPr lvl="1"/>
            <a:r>
              <a:rPr lang="en-US" altLang="zh-CN" dirty="0">
                <a:ea typeface="宋体" panose="02010600030101010101" pitchFamily="2" charset="-122"/>
              </a:rPr>
              <a:t>ANSI C</a:t>
            </a:r>
            <a:endParaRPr lang="en-US" altLang="zh-CN" dirty="0">
              <a:ea typeface="宋体" panose="02010600030101010101" pitchFamily="2" charset="-122"/>
            </a:endParaRPr>
          </a:p>
          <a:p>
            <a:r>
              <a:rPr lang="en-US" altLang="zh-CN" dirty="0">
                <a:ea typeface="宋体" panose="02010600030101010101" pitchFamily="2" charset="-122"/>
              </a:rPr>
              <a:t>Compiler</a:t>
            </a:r>
            <a:endParaRPr lang="en-US" altLang="zh-CN" dirty="0">
              <a:ea typeface="宋体" panose="02010600030101010101" pitchFamily="2" charset="-122"/>
            </a:endParaRPr>
          </a:p>
          <a:p>
            <a:pPr lvl="1"/>
            <a:r>
              <a:rPr lang="en-US" altLang="zh-CN" dirty="0">
                <a:ea typeface="宋体" panose="02010600030101010101" pitchFamily="2" charset="-122"/>
              </a:rPr>
              <a:t>GNU-</a:t>
            </a:r>
            <a:r>
              <a:rPr lang="en-US" altLang="zh-CN" dirty="0" err="1">
                <a:ea typeface="宋体" panose="02010600030101010101" pitchFamily="2" charset="-122"/>
              </a:rPr>
              <a:t>gcc</a:t>
            </a:r>
            <a:endParaRPr lang="en-US" altLang="zh-CN" dirty="0">
              <a:ea typeface="宋体" panose="02010600030101010101" pitchFamily="2" charset="-122"/>
            </a:endParaRPr>
          </a:p>
          <a:p>
            <a:r>
              <a:rPr lang="en-US" altLang="zh-CN" dirty="0">
                <a:ea typeface="宋体" panose="02010600030101010101" pitchFamily="2" charset="-122"/>
              </a:rPr>
              <a:t>Tools</a:t>
            </a:r>
            <a:endParaRPr lang="en-US" altLang="zh-CN" dirty="0">
              <a:ea typeface="宋体" panose="02010600030101010101" pitchFamily="2" charset="-122"/>
            </a:endParaRPr>
          </a:p>
          <a:p>
            <a:pPr lvl="1"/>
            <a:r>
              <a:rPr lang="en-US" altLang="zh-CN" dirty="0">
                <a:ea typeface="宋体" panose="02010600030101010101" pitchFamily="2" charset="-122"/>
              </a:rPr>
              <a:t>GNU tool chain</a:t>
            </a:r>
            <a:endParaRPr lang="en-US" altLang="zh-CN"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99605" y="4245422"/>
            <a:ext cx="11392790" cy="2194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endParaRPr lang="en-US" altLang="zh-CN" dirty="0">
              <a:ea typeface="宋体" panose="02010600030101010101" pitchFamily="2" charset="-122"/>
            </a:endParaRPr>
          </a:p>
          <a:p>
            <a:r>
              <a:rPr lang="en-US" altLang="zh-CN" dirty="0">
                <a:ea typeface="宋体" panose="02010600030101010101" pitchFamily="2" charset="-122"/>
              </a:rPr>
              <a:t>Richard Stallman, 1984</a:t>
            </a:r>
            <a:endParaRPr lang="en-US" altLang="zh-CN" dirty="0">
              <a:ea typeface="宋体" panose="02010600030101010101" pitchFamily="2" charset="-122"/>
            </a:endParaRPr>
          </a:p>
          <a:p>
            <a:r>
              <a:rPr lang="en-US" altLang="zh-CN" dirty="0">
                <a:ea typeface="宋体" panose="02010600030101010101" pitchFamily="2" charset="-122"/>
              </a:rPr>
              <a:t>A complete Unix-like system with source code</a:t>
            </a:r>
            <a:endParaRPr lang="en-US" altLang="zh-CN" dirty="0">
              <a:ea typeface="宋体" panose="02010600030101010101" pitchFamily="2" charset="-122"/>
            </a:endParaRPr>
          </a:p>
          <a:p>
            <a:r>
              <a:rPr lang="en-US" altLang="zh-CN" dirty="0">
                <a:ea typeface="宋体" panose="02010600030101010101" pitchFamily="2" charset="-122"/>
              </a:rPr>
              <a:t>An environment</a:t>
            </a:r>
            <a:endParaRPr lang="en-US" altLang="zh-CN" dirty="0">
              <a:ea typeface="宋体" panose="02010600030101010101" pitchFamily="2" charset="-122"/>
            </a:endParaRPr>
          </a:p>
          <a:p>
            <a:pPr lvl="1"/>
            <a:r>
              <a:rPr lang="en-US" altLang="zh-CN" dirty="0">
                <a:ea typeface="宋体" panose="02010600030101010101" pitchFamily="2" charset="-122"/>
              </a:rPr>
              <a:t>All major components of a Unix operating system</a:t>
            </a:r>
            <a:endParaRPr lang="en-US" altLang="zh-CN" dirty="0">
              <a:ea typeface="宋体" panose="02010600030101010101" pitchFamily="2" charset="-122"/>
            </a:endParaRPr>
          </a:p>
          <a:p>
            <a:pPr lvl="1"/>
            <a:r>
              <a:rPr lang="en-US" altLang="zh-CN" dirty="0">
                <a:ea typeface="宋体" panose="02010600030101010101" pitchFamily="2" charset="-122"/>
              </a:rPr>
              <a:t>Except for kernel</a:t>
            </a:r>
            <a:endParaRPr lang="en-US" altLang="zh-CN" dirty="0">
              <a:ea typeface="宋体" panose="02010600030101010101" pitchFamily="2" charset="-122"/>
            </a:endParaRPr>
          </a:p>
          <a:p>
            <a:endParaRPr lang="zh-CN" altLang="en-US" dirty="0"/>
          </a:p>
        </p:txBody>
      </p:sp>
      <p:pic>
        <p:nvPicPr>
          <p:cNvPr id="10" name="图片 5" descr="128px-Heckert_GNU_white_svg.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685634" y="975627"/>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clrChange>
              <a:clrFrom>
                <a:srgbClr val="F7F7F7"/>
              </a:clrFrom>
              <a:clrTo>
                <a:srgbClr val="F7F7F7">
                  <a:alpha val="0"/>
                </a:srgbClr>
              </a:clrTo>
            </a:clrChange>
          </a:blip>
          <a:stretch>
            <a:fillRect/>
          </a:stretch>
        </p:blipFill>
        <p:spPr>
          <a:xfrm flipH="1">
            <a:off x="6618513" y="3372596"/>
            <a:ext cx="4384907" cy="292041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30000"/>
              </a:lnSpc>
            </a:pPr>
            <a:r>
              <a:rPr lang="en-US" altLang="zh-CN" dirty="0">
                <a:ea typeface="宋体" panose="02010600030101010101" pitchFamily="2" charset="-122"/>
              </a:rPr>
              <a:t>C was developed </a:t>
            </a:r>
            <a:endParaRPr lang="en-US" altLang="zh-CN" dirty="0">
              <a:ea typeface="宋体" panose="02010600030101010101" pitchFamily="2" charset="-122"/>
            </a:endParaRPr>
          </a:p>
          <a:p>
            <a:pPr lvl="1">
              <a:lnSpc>
                <a:spcPct val="130000"/>
              </a:lnSpc>
            </a:pPr>
            <a:r>
              <a:rPr lang="en-US" altLang="zh-CN" dirty="0">
                <a:ea typeface="宋体" panose="02010600030101010101" pitchFamily="2" charset="-122"/>
              </a:rPr>
              <a:t>in 1969 to 1973   by Dennis Ritchie of Bell Laboratories. </a:t>
            </a:r>
            <a:endParaRPr lang="en-US" altLang="zh-CN" dirty="0">
              <a:ea typeface="宋体" panose="02010600030101010101" pitchFamily="2" charset="-122"/>
            </a:endParaRPr>
          </a:p>
          <a:p>
            <a:pPr>
              <a:lnSpc>
                <a:spcPct val="130000"/>
              </a:lnSpc>
            </a:pPr>
            <a:r>
              <a:rPr lang="en-US" altLang="zh-CN" dirty="0">
                <a:ea typeface="宋体" panose="02010600030101010101" pitchFamily="2" charset="-122"/>
              </a:rPr>
              <a:t>The American National Standards Institute (ANSI)</a:t>
            </a:r>
            <a:endParaRPr lang="en-US" altLang="zh-CN" dirty="0">
              <a:ea typeface="宋体" panose="02010600030101010101" pitchFamily="2" charset="-122"/>
            </a:endParaRPr>
          </a:p>
          <a:p>
            <a:pPr lvl="1">
              <a:lnSpc>
                <a:spcPct val="130000"/>
              </a:lnSpc>
            </a:pPr>
            <a:r>
              <a:rPr lang="en-US" altLang="zh-CN" dirty="0">
                <a:ea typeface="宋体" panose="02010600030101010101" pitchFamily="2" charset="-122"/>
              </a:rPr>
              <a:t>ratified the ANSI C standard in 1989. </a:t>
            </a:r>
            <a:endParaRPr lang="en-US" altLang="zh-CN" dirty="0">
              <a:ea typeface="宋体" panose="02010600030101010101" pitchFamily="2" charset="-122"/>
            </a:endParaRPr>
          </a:p>
          <a:p>
            <a:pPr lvl="1">
              <a:lnSpc>
                <a:spcPct val="130000"/>
              </a:lnSpc>
            </a:pPr>
            <a:r>
              <a:rPr lang="en-US" altLang="zh-CN" dirty="0">
                <a:ea typeface="宋体" panose="02010600030101010101" pitchFamily="2" charset="-122"/>
              </a:rPr>
              <a:t>the C language and 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endParaRPr lang="en-US" altLang="zh-CN" dirty="0">
              <a:ea typeface="宋体" panose="02010600030101010101" pitchFamily="2" charset="-122"/>
            </a:endParaRPr>
          </a:p>
          <a:p>
            <a:pPr>
              <a:lnSpc>
                <a:spcPct val="130000"/>
              </a:lnSpc>
            </a:pPr>
            <a:r>
              <a:rPr lang="en-US" altLang="zh-CN" dirty="0">
                <a:ea typeface="宋体" panose="02010600030101010101" pitchFamily="2" charset="-122"/>
              </a:rPr>
              <a:t>C was closely tied with the Unix operating system</a:t>
            </a:r>
            <a:endParaRPr lang="en-US" altLang="zh-CN" dirty="0">
              <a:ea typeface="宋体" panose="02010600030101010101" pitchFamily="2" charset="-122"/>
            </a:endParaRPr>
          </a:p>
          <a:p>
            <a:pPr lvl="1">
              <a:lnSpc>
                <a:spcPct val="130000"/>
              </a:lnSpc>
            </a:pPr>
            <a:r>
              <a:rPr lang="en-US" altLang="zh-CN" dirty="0">
                <a:ea typeface="宋体" panose="02010600030101010101" pitchFamily="2" charset="-122"/>
              </a:rPr>
              <a:t>C was developed from the beginning as the system programming language for Unix. </a:t>
            </a:r>
            <a:endParaRPr lang="en-US" altLang="zh-CN" dirty="0">
              <a:ea typeface="宋体" panose="02010600030101010101" pitchFamily="2" charset="-122"/>
            </a:endParaRPr>
          </a:p>
          <a:p>
            <a:pPr lvl="1">
              <a:lnSpc>
                <a:spcPct val="130000"/>
              </a:lnSpc>
            </a:pPr>
            <a:r>
              <a:rPr lang="en-US" altLang="zh-CN" dirty="0">
                <a:ea typeface="宋体" panose="02010600030101010101" pitchFamily="2" charset="-122"/>
              </a:rPr>
              <a:t>Most of the Unix kernel, and all of its supporting tools and libraries, were written in C. </a:t>
            </a:r>
            <a:endParaRPr lang="en-US" altLang="zh-CN" dirty="0">
              <a:ea typeface="宋体" panose="02010600030101010101" pitchFamily="2" charset="-122"/>
            </a:endParaRPr>
          </a:p>
          <a:p>
            <a:pPr lvl="1"/>
            <a:r>
              <a:rPr lang="en-US" altLang="zh-CN" dirty="0">
                <a:ea typeface="宋体" panose="02010600030101010101" pitchFamily="2" charset="-122"/>
              </a:rPr>
              <a:t>C is the language of choice for system-level programming</a:t>
            </a:r>
            <a:endParaRPr lang="en-US" altLang="zh-CN" dirty="0">
              <a:ea typeface="宋体" panose="02010600030101010101" pitchFamily="2" charset="-122"/>
            </a:endParaRPr>
          </a:p>
          <a:p>
            <a:endParaRPr lang="zh-CN" altLang="en-US" dirty="0"/>
          </a:p>
          <a:p>
            <a:pPr lvl="1">
              <a:lnSpc>
                <a:spcPct val="130000"/>
              </a:lnSpc>
            </a:pPr>
            <a:endParaRPr lang="en-US" altLang="zh-CN" dirty="0">
              <a:ea typeface="宋体" panose="02010600030101010101" pitchFamily="2" charset="-122"/>
            </a:endParaRPr>
          </a:p>
          <a:p>
            <a:endParaRPr lang="zh-CN" altLang="en-US"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NDA2Njk4ODAyYjVlNzIxYjMzMTJlNWYzOTJiYjQzNDAifQ=="/>
</p:tagLst>
</file>

<file path=ppt/theme/theme1.xml><?xml version="1.0" encoding="utf-8"?>
<a:theme xmlns:a="http://schemas.openxmlformats.org/drawingml/2006/main" name="1_Office 主题​​">
  <a:themeElements>
    <a:clrScheme name="自定义 1">
      <a:dk1>
        <a:sysClr val="windowText" lastClr="000000"/>
      </a:dk1>
      <a:lt1>
        <a:sysClr val="window" lastClr="FFFFFF"/>
      </a:lt1>
      <a:dk2>
        <a:srgbClr val="1F497D"/>
      </a:dk2>
      <a:lt2>
        <a:srgbClr val="EEECE1"/>
      </a:lt2>
      <a:accent1>
        <a:srgbClr val="56B696"/>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15777</Words>
  <Application>WPS 演示</Application>
  <PresentationFormat>宽屏</PresentationFormat>
  <Paragraphs>1689</Paragraphs>
  <Slides>130</Slides>
  <Notes>48</Notes>
  <HiddenSlides>0</HiddenSlides>
  <MMClips>0</MMClips>
  <ScaleCrop>false</ScaleCrop>
  <HeadingPairs>
    <vt:vector size="8" baseType="variant">
      <vt:variant>
        <vt:lpstr>已用的字体</vt:lpstr>
      </vt:variant>
      <vt:variant>
        <vt:i4>38</vt:i4>
      </vt:variant>
      <vt:variant>
        <vt:lpstr>主题</vt:lpstr>
      </vt:variant>
      <vt:variant>
        <vt:i4>1</vt:i4>
      </vt:variant>
      <vt:variant>
        <vt:lpstr>嵌入 OLE 服务器</vt:lpstr>
      </vt:variant>
      <vt:variant>
        <vt:i4>0</vt:i4>
      </vt:variant>
      <vt:variant>
        <vt:lpstr>幻灯片标题</vt:lpstr>
      </vt:variant>
      <vt:variant>
        <vt:i4>130</vt:i4>
      </vt:variant>
    </vt:vector>
  </HeadingPairs>
  <TitlesOfParts>
    <vt:vector size="169" baseType="lpstr">
      <vt:lpstr>Arial</vt:lpstr>
      <vt:lpstr>宋体</vt:lpstr>
      <vt:lpstr>Wingdings</vt:lpstr>
      <vt:lpstr>微软雅黑</vt:lpstr>
      <vt:lpstr>Segoe UI</vt:lpstr>
      <vt:lpstr>义启小楷书</vt:lpstr>
      <vt:lpstr>等线</vt:lpstr>
      <vt:lpstr>Arial Unicode MS</vt:lpstr>
      <vt:lpstr>Verdana</vt:lpstr>
      <vt:lpstr>华文细黑</vt:lpstr>
      <vt:lpstr>华文新魏</vt:lpstr>
      <vt:lpstr>Helvetica</vt:lpstr>
      <vt:lpstr>Segoe UI Black</vt:lpstr>
      <vt:lpstr>Agency FB</vt:lpstr>
      <vt:lpstr>Calibri</vt:lpstr>
      <vt:lpstr>Times New Roman</vt:lpstr>
      <vt:lpstr>Symbol</vt:lpstr>
      <vt:lpstr>微软雅黑 Light</vt:lpstr>
      <vt:lpstr>Consolas</vt:lpstr>
      <vt:lpstr>仿宋</vt:lpstr>
      <vt:lpstr>Algerian</vt:lpstr>
      <vt:lpstr>等线 Light</vt:lpstr>
      <vt:lpstr>方正鲁迅行书 简</vt:lpstr>
      <vt:lpstr>MT Extra</vt:lpstr>
      <vt:lpstr>Nirmala UI Semilight</vt:lpstr>
      <vt:lpstr>SJQY</vt:lpstr>
      <vt:lpstr>MS PGothic</vt:lpstr>
      <vt:lpstr>汉仪力量黑简</vt:lpstr>
      <vt:lpstr>方正小标宋简体</vt:lpstr>
      <vt:lpstr>方正仿宋_GB2312</vt:lpstr>
      <vt:lpstr>Microsoft Yi Baiti</vt:lpstr>
      <vt:lpstr>Leelawadee</vt:lpstr>
      <vt:lpstr>Gabriola</vt:lpstr>
      <vt:lpstr>Yu Gothic UI Semibold</vt:lpstr>
      <vt:lpstr>MingLiU-ExtB</vt:lpstr>
      <vt:lpstr>Malgun Gothic</vt:lpstr>
      <vt:lpstr>方正姚体</vt:lpstr>
      <vt:lpstr>方正公文小标宋</vt:lpstr>
      <vt:lpstr>1_Office 主题​​</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分析机 Analytical Engine</vt:lpstr>
      <vt:lpstr>分析机 Analytical Engine</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1938年朱斯的Z系列计算机</vt:lpstr>
      <vt:lpstr>1943年英国“巨人”计算机  Colossus</vt:lpstr>
      <vt:lpstr>艾肯的MARK—I</vt:lpstr>
      <vt:lpstr>The First Computer “Bug” 1947</vt:lpstr>
      <vt:lpstr>阿塔纳索夫ABC计算机</vt:lpstr>
      <vt:lpstr>ABC计算机</vt:lpstr>
      <vt:lpstr>“世界上第一台电子数字计算机”</vt:lpstr>
      <vt:lpstr>ENIAC</vt:lpstr>
      <vt:lpstr>ENIAC</vt:lpstr>
      <vt:lpstr>Vacuum tube in  ENIAC</vt:lpstr>
      <vt:lpstr>Input Pannel (42)</vt:lpstr>
      <vt:lpstr>ENIAC Programming</vt:lpstr>
      <vt:lpstr>Debug (线路检查)</vt:lpstr>
      <vt:lpstr>7人获先驱奖</vt:lpstr>
      <vt:lpstr>ENIAC的问题</vt:lpstr>
      <vt:lpstr>现代电子计算机之父</vt:lpstr>
      <vt:lpstr>现代计算机理论基础</vt:lpstr>
      <vt:lpstr>布尔代数</vt:lpstr>
      <vt:lpstr>计算机开关电路</vt:lpstr>
      <vt:lpstr>图林机</vt:lpstr>
      <vt:lpstr>Turing Machine, 1936</vt:lpstr>
      <vt:lpstr>1940年 维纳现代计算机五原则</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1964-1970  第三代计算机</vt:lpstr>
      <vt:lpstr>世纪豪赌 IBM S/360</vt:lpstr>
      <vt:lpstr>霍夫和Intel 4004 </vt:lpstr>
      <vt:lpstr>Intel 4004</vt:lpstr>
      <vt:lpstr>Intel 8008</vt:lpstr>
      <vt:lpstr>8080 第二代微处理器</vt:lpstr>
      <vt:lpstr>第一台微型计算机：Altair 8800 </vt:lpstr>
      <vt:lpstr>Altair 8800</vt:lpstr>
      <vt:lpstr>Z80微处理器 </vt:lpstr>
      <vt:lpstr>Intel 8086  第三代微处理器</vt:lpstr>
      <vt:lpstr>Apple</vt:lpstr>
      <vt:lpstr>1981-PC元年</vt:lpstr>
      <vt:lpstr>计算机的发展日新月异</vt:lpstr>
      <vt:lpstr>History of Intel® CPU</vt:lpstr>
      <vt:lpstr>History of Intel® CPU</vt:lpstr>
      <vt:lpstr>History of Intel® CPU</vt:lpstr>
      <vt:lpstr>History of Intel® CPU</vt:lpstr>
      <vt:lpstr>近100年技术的变革</vt:lpstr>
      <vt:lpstr>电子计算机发展历程</vt:lpstr>
      <vt:lpstr>计算机发展的规律</vt:lpstr>
      <vt:lpstr>1965年 Moore’s Law</vt:lpstr>
      <vt:lpstr>计算设备体积随着半导体工业发展呈指数式缩小</vt:lpstr>
      <vt:lpstr>我国计算机技术的发展</vt:lpstr>
      <vt:lpstr>陈列在山东曲阜师范大学的103计算机</vt:lpstr>
      <vt:lpstr>国产芯片现状</vt:lpstr>
      <vt:lpstr>Future of Computers</vt:lpstr>
      <vt:lpstr>本章主要内容</vt:lpstr>
      <vt:lpstr>计算机硬件系统</vt:lpstr>
      <vt:lpstr>What is a Computer?</vt:lpstr>
      <vt:lpstr>冯诺依曼思想</vt:lpstr>
      <vt:lpstr>冯诺依曼思想</vt:lpstr>
      <vt:lpstr>硬件：对数字操作的机器系统</vt:lpstr>
      <vt:lpstr>IA-32</vt:lpstr>
      <vt:lpstr>采用前端总线的南北桥结构 IA-64</vt:lpstr>
      <vt:lpstr>采用 QPI 总线的计算机系统总线结构</vt:lpstr>
      <vt:lpstr>CPU+PCH 方案  北桥消失</vt:lpstr>
      <vt:lpstr>计算机软件系统</vt:lpstr>
      <vt:lpstr>Operating Systems</vt:lpstr>
      <vt:lpstr>Operating Systems</vt:lpstr>
      <vt:lpstr>We have seen a bunch of Operating Systems </vt:lpstr>
      <vt:lpstr>Utilities</vt:lpstr>
      <vt:lpstr>GNU</vt:lpstr>
      <vt:lpstr>The C Programming Language</vt:lpstr>
      <vt:lpstr>本章主要内容</vt:lpstr>
      <vt:lpstr>计算机的层次结构</vt:lpstr>
      <vt:lpstr>本章主要内容</vt:lpstr>
      <vt:lpstr>计算机系统的性能评价</vt:lpstr>
      <vt:lpstr>非时间指标</vt:lpstr>
      <vt:lpstr>非时间指标</vt:lpstr>
      <vt:lpstr>非时间指标</vt:lpstr>
      <vt:lpstr>CPU时间（时间指标）</vt:lpstr>
      <vt:lpstr>时间指标</vt:lpstr>
      <vt:lpstr>CPU-Z</vt:lpstr>
      <vt:lpstr>CPI   (Clock cycles Per Instruction)</vt:lpstr>
      <vt:lpstr>ADD---Intel 80386手册</vt:lpstr>
      <vt:lpstr>MUL、DIV---Intel 80386手册</vt:lpstr>
      <vt:lpstr>MIPS   (Million Instructions  Per Second) </vt:lpstr>
      <vt:lpstr>例子</vt:lpstr>
      <vt:lpstr>MFLOPS   (Million Floating-Point Operations Per Second) </vt:lpstr>
      <vt:lpstr>CPU执行</vt:lpstr>
      <vt:lpstr>例子</vt:lpstr>
      <vt:lpstr>时间指标的应用思考</vt:lpstr>
      <vt:lpstr>关键时间指标</vt:lpstr>
      <vt:lpstr>时间指标的应用思考</vt:lpstr>
      <vt:lpstr>计算机性能测试 Benchmark</vt:lpstr>
      <vt:lpstr>性能测试程序</vt:lpstr>
      <vt:lpstr>太湖之光----全球超级计算机500强之首</vt:lpstr>
      <vt:lpstr>神威太湖之光三连冠</vt:lpstr>
      <vt:lpstr>神威太湖之光</vt:lpstr>
      <vt:lpstr>IBM Summit</vt:lpstr>
      <vt:lpstr>PowerPoint 演示文稿</vt:lpstr>
      <vt:lpstr>PowerPoint 演示文稿</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谭志虎</cp:lastModifiedBy>
  <cp:revision>1340</cp:revision>
  <dcterms:created xsi:type="dcterms:W3CDTF">2018-05-09T10:41:00Z</dcterms:created>
  <dcterms:modified xsi:type="dcterms:W3CDTF">2024-03-04T01:05:44Z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BA70F8DC5B80427D9E46CC8ECACA4FEB_12</vt:lpwstr>
  </property>
</Properties>
</file>